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CC0000"/>
    <a:srgbClr val="00FFFF"/>
    <a:srgbClr val="99FFCC"/>
    <a:srgbClr val="CCFFCC"/>
    <a:srgbClr val="CCECFF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8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3E593-77CC-4283-AAF8-B282412A0FE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A60401-C068-4BC7-A0B1-B6D3ACC684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CCCF2-F8F3-47B5-8F38-BE2C4FAF18C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A6F17C-4897-4E3E-976D-17CF9F6A411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0C584D-592D-4D45-8224-372737670C1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415083-134C-46C0-90B6-561C3A494EB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FE505E-7FD0-4BD3-8C32-F947AD94E28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A28B1D-9F0E-49AF-A406-F21C47EC2F3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D39483-5A31-4120-994B-4E69FF5901B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EBBE26-445D-44A6-B82D-CE8BC1A7D8C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A81CD9-BA2F-4269-AFC2-6D09BB93C0F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FFCC"/>
            </a:gs>
            <a:gs pos="50000">
              <a:srgbClr val="FFFFCC"/>
            </a:gs>
            <a:gs pos="100000">
              <a:srgbClr val="99FFCC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A5D3732-FC0E-4BB3-B220-C83D1DF65326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ircle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9" name="WordArt 7"/>
          <p:cNvSpPr>
            <a:spLocks noChangeArrowheads="1" noChangeShapeType="1" noTextEdit="1"/>
          </p:cNvSpPr>
          <p:nvPr/>
        </p:nvSpPr>
        <p:spPr bwMode="auto">
          <a:xfrm>
            <a:off x="900113" y="620713"/>
            <a:ext cx="7381875" cy="5256212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ru-RU" sz="3600" kern="10">
                <a:ln w="2540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Impact"/>
              </a:rPr>
              <a:t>Перевод </a:t>
            </a:r>
          </a:p>
          <a:p>
            <a:pPr algn="ctr"/>
            <a:r>
              <a:rPr lang="ru-RU" sz="3600" kern="10">
                <a:ln w="2540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Impact"/>
              </a:rPr>
              <a:t>из десятичной системы счисления</a:t>
            </a:r>
          </a:p>
          <a:p>
            <a:pPr algn="ctr"/>
            <a:r>
              <a:rPr lang="ru-RU" sz="3600" kern="10">
                <a:ln w="2540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Impact"/>
              </a:rPr>
              <a:t> в другую систему счисления</a:t>
            </a:r>
          </a:p>
          <a:p>
            <a:pPr algn="ctr"/>
            <a:r>
              <a:rPr lang="ru-RU" sz="3600" kern="10">
                <a:ln w="2540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Impact"/>
              </a:rPr>
              <a:t> и обратно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1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/>
          <a:lstStyle/>
          <a:p>
            <a:r>
              <a:rPr lang="ru-RU" sz="2600" b="1" i="1">
                <a:solidFill>
                  <a:srgbClr val="CC0000"/>
                </a:solidFill>
              </a:rPr>
              <a:t>Пример 1.</a:t>
            </a:r>
            <a:r>
              <a:rPr lang="ru-RU" sz="2800" b="1" i="1">
                <a:solidFill>
                  <a:srgbClr val="CC0000"/>
                </a:solidFill>
              </a:rPr>
              <a:t>  </a:t>
            </a:r>
            <a:r>
              <a:rPr lang="ru-RU" sz="2600" b="1">
                <a:solidFill>
                  <a:srgbClr val="008000"/>
                </a:solidFill>
              </a:rPr>
              <a:t>Перевести  в  десятичную  систему счисления числа 112</a:t>
            </a:r>
            <a:r>
              <a:rPr lang="ru-RU" sz="2600" b="1" baseline="-25000">
                <a:solidFill>
                  <a:srgbClr val="008000"/>
                </a:solidFill>
              </a:rPr>
              <a:t>3</a:t>
            </a:r>
            <a:r>
              <a:rPr lang="ru-RU" sz="2600" b="1">
                <a:solidFill>
                  <a:srgbClr val="008000"/>
                </a:solidFill>
              </a:rPr>
              <a:t>, 101101</a:t>
            </a:r>
            <a:r>
              <a:rPr lang="ru-RU" sz="2600" b="1" baseline="-25000">
                <a:solidFill>
                  <a:srgbClr val="008000"/>
                </a:solidFill>
              </a:rPr>
              <a:t>2</a:t>
            </a:r>
            <a:r>
              <a:rPr lang="ru-RU" sz="2600" b="1">
                <a:solidFill>
                  <a:srgbClr val="008000"/>
                </a:solidFill>
              </a:rPr>
              <a:t>, 15</a:t>
            </a:r>
            <a:r>
              <a:rPr lang="en-US" sz="2600" b="1">
                <a:solidFill>
                  <a:srgbClr val="008000"/>
                </a:solidFill>
              </a:rPr>
              <a:t>FC</a:t>
            </a:r>
            <a:r>
              <a:rPr lang="en-US" sz="2600" b="1" baseline="-25000">
                <a:solidFill>
                  <a:srgbClr val="008000"/>
                </a:solidFill>
              </a:rPr>
              <a:t>16</a:t>
            </a:r>
            <a:r>
              <a:rPr lang="en-US" sz="2600" b="1">
                <a:solidFill>
                  <a:srgbClr val="008000"/>
                </a:solidFill>
              </a:rPr>
              <a:t>, 101.11</a:t>
            </a:r>
            <a:r>
              <a:rPr lang="en-US" sz="2600" b="1" baseline="-25000">
                <a:solidFill>
                  <a:srgbClr val="008000"/>
                </a:solidFill>
              </a:rPr>
              <a:t>2</a:t>
            </a:r>
            <a:r>
              <a:rPr lang="ru-RU" sz="2600" b="1">
                <a:solidFill>
                  <a:srgbClr val="008000"/>
                </a:solidFill>
              </a:rPr>
              <a:t>.</a:t>
            </a:r>
            <a:r>
              <a:rPr lang="ru-RU" sz="2600" b="1" i="1">
                <a:solidFill>
                  <a:srgbClr val="008000"/>
                </a:solidFill>
              </a:rPr>
              <a:t/>
            </a:r>
            <a:br>
              <a:rPr lang="ru-RU" sz="2600" b="1" i="1">
                <a:solidFill>
                  <a:srgbClr val="008000"/>
                </a:solidFill>
              </a:rPr>
            </a:br>
            <a:endParaRPr lang="ru-RU" sz="2600" b="1" i="1">
              <a:solidFill>
                <a:srgbClr val="008000"/>
              </a:solidFill>
            </a:endParaRPr>
          </a:p>
        </p:txBody>
      </p:sp>
      <p:sp>
        <p:nvSpPr>
          <p:cNvPr id="12291" name="Rectangle 3" descr="Puzzle"/>
          <p:cNvSpPr>
            <a:spLocks noChangeArrowheads="1"/>
          </p:cNvSpPr>
          <p:nvPr>
            <p:ph type="body" idx="1"/>
          </p:nvPr>
        </p:nvSpPr>
        <p:spPr>
          <a:xfrm>
            <a:off x="250825" y="1773238"/>
            <a:ext cx="8642350" cy="4495800"/>
          </a:xfrm>
          <a:blipFill dpi="0" rotWithShape="1">
            <a:blip r:embed="rId2"/>
            <a:srcRect/>
            <a:tile tx="0" ty="0" sx="100000" sy="100000" flip="none" algn="tl"/>
          </a:blipFill>
          <a:ln w="76200" cap="rnd">
            <a:solidFill>
              <a:srgbClr val="FF0000"/>
            </a:solidFill>
            <a:prstDash val="sysDot"/>
          </a:ln>
        </p:spPr>
        <p:txBody>
          <a:bodyPr/>
          <a:lstStyle/>
          <a:p>
            <a:pPr>
              <a:buFontTx/>
              <a:buBlip>
                <a:blip r:embed="rId3"/>
              </a:buBlip>
            </a:pPr>
            <a:r>
              <a:rPr lang="ru-RU" sz="1800" b="1"/>
              <a:t>112</a:t>
            </a:r>
            <a:r>
              <a:rPr lang="ru-RU" sz="1800" b="1" baseline="-25000"/>
              <a:t>3</a:t>
            </a:r>
            <a:r>
              <a:rPr lang="en-US" sz="1800" b="1" baseline="-25000"/>
              <a:t> </a:t>
            </a:r>
            <a:r>
              <a:rPr lang="en-US" sz="1800" b="1"/>
              <a:t>= 2*3</a:t>
            </a:r>
            <a:r>
              <a:rPr lang="en-US" sz="1800" b="1" baseline="30000"/>
              <a:t>0</a:t>
            </a:r>
            <a:r>
              <a:rPr lang="en-US" sz="1800" b="1"/>
              <a:t> + 1*3</a:t>
            </a:r>
            <a:r>
              <a:rPr lang="en-US" sz="1800" b="1" baseline="30000"/>
              <a:t>1</a:t>
            </a:r>
            <a:r>
              <a:rPr lang="en-US" sz="1800" b="1"/>
              <a:t> + 1*3</a:t>
            </a:r>
            <a:r>
              <a:rPr lang="en-US" sz="1800" b="1" baseline="30000"/>
              <a:t>2</a:t>
            </a:r>
            <a:r>
              <a:rPr lang="en-US" sz="1800" b="1"/>
              <a:t> = 2 + 3 + 9 = 14</a:t>
            </a:r>
            <a:r>
              <a:rPr lang="en-US" sz="1800" b="1" baseline="-25000"/>
              <a:t>10</a:t>
            </a:r>
          </a:p>
          <a:p>
            <a:pPr>
              <a:buFontTx/>
              <a:buNone/>
            </a:pPr>
            <a:endParaRPr lang="en-US" sz="1800" b="1" baseline="-25000"/>
          </a:p>
          <a:p>
            <a:pPr>
              <a:buFontTx/>
              <a:buNone/>
            </a:pPr>
            <a:endParaRPr lang="en-US" sz="1800" b="1" baseline="-25000"/>
          </a:p>
          <a:p>
            <a:endParaRPr lang="en-US" sz="1800" b="1" baseline="-25000"/>
          </a:p>
          <a:p>
            <a:pPr>
              <a:buFontTx/>
              <a:buBlip>
                <a:blip r:embed="rId3"/>
              </a:buBlip>
            </a:pPr>
            <a:r>
              <a:rPr lang="ru-RU" sz="1800" b="1"/>
              <a:t>101101</a:t>
            </a:r>
            <a:r>
              <a:rPr lang="ru-RU" sz="1800" b="1" baseline="-25000"/>
              <a:t>2</a:t>
            </a:r>
            <a:r>
              <a:rPr lang="en-US" sz="1800" b="1" baseline="-25000"/>
              <a:t> </a:t>
            </a:r>
            <a:r>
              <a:rPr lang="en-US" sz="1800" b="1"/>
              <a:t>= 1*2</a:t>
            </a:r>
            <a:r>
              <a:rPr lang="en-US" sz="1800" b="1" baseline="30000"/>
              <a:t>0 </a:t>
            </a:r>
            <a:r>
              <a:rPr lang="en-US" sz="1800" b="1"/>
              <a:t>+ 0*2</a:t>
            </a:r>
            <a:r>
              <a:rPr lang="en-US" sz="1800" b="1" baseline="30000"/>
              <a:t>1</a:t>
            </a:r>
            <a:r>
              <a:rPr lang="en-US" sz="1800" b="1"/>
              <a:t> + 1*2</a:t>
            </a:r>
            <a:r>
              <a:rPr lang="en-US" sz="1800" b="1" baseline="30000"/>
              <a:t>2</a:t>
            </a:r>
            <a:r>
              <a:rPr lang="en-US" sz="1800" b="1"/>
              <a:t> + 1*2</a:t>
            </a:r>
            <a:r>
              <a:rPr lang="en-US" sz="1800" b="1" baseline="30000"/>
              <a:t>3</a:t>
            </a:r>
            <a:r>
              <a:rPr lang="en-US" sz="1800" b="1"/>
              <a:t> + 0*2</a:t>
            </a:r>
            <a:r>
              <a:rPr lang="en-US" sz="1800" b="1" baseline="30000"/>
              <a:t>4</a:t>
            </a:r>
            <a:r>
              <a:rPr lang="en-US" sz="1800" b="1"/>
              <a:t> + 1*2</a:t>
            </a:r>
            <a:r>
              <a:rPr lang="en-US" sz="1800" b="1" baseline="30000"/>
              <a:t>5</a:t>
            </a:r>
            <a:r>
              <a:rPr lang="en-US" sz="1800" b="1"/>
              <a:t> = 1 + 4 + 8 +32 =45</a:t>
            </a:r>
            <a:r>
              <a:rPr lang="en-US" sz="1800" b="1" baseline="-25000"/>
              <a:t>10 </a:t>
            </a:r>
          </a:p>
          <a:p>
            <a:pPr>
              <a:buFontTx/>
              <a:buNone/>
            </a:pPr>
            <a:endParaRPr lang="en-US" sz="1800" b="1" baseline="-25000"/>
          </a:p>
          <a:p>
            <a:pPr>
              <a:buFontTx/>
              <a:buNone/>
            </a:pPr>
            <a:endParaRPr lang="en-US" sz="1800" b="1" baseline="-25000"/>
          </a:p>
          <a:p>
            <a:pPr>
              <a:buFontTx/>
              <a:buNone/>
            </a:pPr>
            <a:endParaRPr lang="en-US" sz="1800" b="1" baseline="-25000"/>
          </a:p>
          <a:p>
            <a:pPr>
              <a:buFontTx/>
              <a:buBlip>
                <a:blip r:embed="rId3"/>
              </a:buBlip>
            </a:pPr>
            <a:r>
              <a:rPr lang="ru-RU" sz="1800" b="1"/>
              <a:t>15</a:t>
            </a:r>
            <a:r>
              <a:rPr lang="en-US" sz="1800" b="1"/>
              <a:t>FC</a:t>
            </a:r>
            <a:r>
              <a:rPr lang="en-US" sz="1800" b="1" baseline="-25000"/>
              <a:t>16 </a:t>
            </a:r>
            <a:r>
              <a:rPr lang="en-US" sz="1800" b="1"/>
              <a:t>= 12*16</a:t>
            </a:r>
            <a:r>
              <a:rPr lang="en-US" sz="1800" b="1" baseline="30000"/>
              <a:t>0 </a:t>
            </a:r>
            <a:r>
              <a:rPr lang="en-US" sz="1800" b="1"/>
              <a:t>+ 15*16</a:t>
            </a:r>
            <a:r>
              <a:rPr lang="en-US" sz="1800" b="1" baseline="30000"/>
              <a:t>1</a:t>
            </a:r>
            <a:r>
              <a:rPr lang="en-US" sz="1800" b="1"/>
              <a:t> +5*16</a:t>
            </a:r>
            <a:r>
              <a:rPr lang="en-US" sz="1800" b="1" baseline="30000"/>
              <a:t>2</a:t>
            </a:r>
            <a:r>
              <a:rPr lang="en-US" sz="1800" b="1"/>
              <a:t> + 1*16</a:t>
            </a:r>
            <a:r>
              <a:rPr lang="en-US" sz="1800" b="1" baseline="30000"/>
              <a:t>3 </a:t>
            </a:r>
            <a:r>
              <a:rPr lang="en-US" sz="1800" b="1"/>
              <a:t>= 12 + 240 +1280 + 4096 = 5628</a:t>
            </a:r>
            <a:r>
              <a:rPr lang="en-US" sz="1800" b="1" baseline="-25000"/>
              <a:t>10</a:t>
            </a:r>
          </a:p>
          <a:p>
            <a:pPr>
              <a:buFontTx/>
              <a:buNone/>
            </a:pPr>
            <a:endParaRPr lang="en-US" sz="1800" b="1" baseline="-25000"/>
          </a:p>
          <a:p>
            <a:pPr>
              <a:buFontTx/>
              <a:buNone/>
            </a:pPr>
            <a:endParaRPr lang="en-US" sz="1800" b="1" baseline="-25000"/>
          </a:p>
          <a:p>
            <a:pPr>
              <a:buFontTx/>
              <a:buNone/>
            </a:pPr>
            <a:endParaRPr lang="en-US" sz="1800" b="1" baseline="-25000"/>
          </a:p>
          <a:p>
            <a:pPr>
              <a:buFontTx/>
              <a:buBlip>
                <a:blip r:embed="rId3"/>
              </a:buBlip>
            </a:pPr>
            <a:r>
              <a:rPr lang="en-US" sz="1800" b="1"/>
              <a:t>101.11</a:t>
            </a:r>
            <a:r>
              <a:rPr lang="en-US" sz="1800" b="1" baseline="-30000"/>
              <a:t>2</a:t>
            </a:r>
            <a:r>
              <a:rPr lang="en-US" sz="1800" b="1"/>
              <a:t> = 1*2</a:t>
            </a:r>
            <a:r>
              <a:rPr lang="en-US" sz="1800" b="1" baseline="30000"/>
              <a:t>-2</a:t>
            </a:r>
            <a:r>
              <a:rPr lang="en-US" sz="1800" b="1"/>
              <a:t> + 1*2</a:t>
            </a:r>
            <a:r>
              <a:rPr lang="en-US" sz="1800" b="1" baseline="30000"/>
              <a:t>-1</a:t>
            </a:r>
            <a:r>
              <a:rPr lang="en-US" sz="1800" b="1"/>
              <a:t> + 1*2</a:t>
            </a:r>
            <a:r>
              <a:rPr lang="en-US" sz="1800" b="1" baseline="30000"/>
              <a:t>0</a:t>
            </a:r>
            <a:r>
              <a:rPr lang="en-US" sz="1800" b="1"/>
              <a:t> + 0*2</a:t>
            </a:r>
            <a:r>
              <a:rPr lang="en-US" sz="1800" b="1" baseline="30000"/>
              <a:t>1 </a:t>
            </a:r>
            <a:r>
              <a:rPr lang="en-US" sz="1800" b="1"/>
              <a:t>+ 1*2</a:t>
            </a:r>
            <a:r>
              <a:rPr lang="en-US" sz="1800" b="1" baseline="30000"/>
              <a:t>2</a:t>
            </a:r>
            <a:r>
              <a:rPr lang="en-US" sz="1800" b="1"/>
              <a:t> = </a:t>
            </a:r>
            <a:r>
              <a:rPr lang="en-US" sz="2200" b="1"/>
              <a:t>¼</a:t>
            </a:r>
            <a:r>
              <a:rPr lang="en-US" sz="1800" b="1"/>
              <a:t> + </a:t>
            </a:r>
            <a:r>
              <a:rPr lang="en-US" sz="2200" b="1"/>
              <a:t>½</a:t>
            </a:r>
            <a:r>
              <a:rPr lang="en-US" sz="1800" b="1"/>
              <a:t> + 1 + 4 = 5.75</a:t>
            </a:r>
            <a:r>
              <a:rPr lang="en-US" sz="1800" b="1" baseline="-25000"/>
              <a:t>10</a:t>
            </a:r>
            <a:endParaRPr lang="ru-RU" sz="1800" b="1" baseline="-25000"/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 flipH="1">
            <a:off x="611188" y="2205038"/>
            <a:ext cx="5762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 flipH="1">
            <a:off x="684213" y="3213100"/>
            <a:ext cx="9366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 flipH="1">
            <a:off x="684213" y="4149725"/>
            <a:ext cx="7921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 flipH="1">
            <a:off x="684213" y="5229225"/>
            <a:ext cx="86518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96" name="AutoShape 8">
            <a:hlinkClick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956550" y="5943600"/>
            <a:ext cx="914400" cy="914400"/>
          </a:xfrm>
          <a:prstGeom prst="star8">
            <a:avLst>
              <a:gd name="adj" fmla="val 3825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CC0000"/>
                </a:solidFill>
                <a:latin typeface="Monotype Corsiva" pitchFamily="66" charset="0"/>
              </a:rPr>
              <a:t>В</a:t>
            </a:r>
          </a:p>
        </p:txBody>
      </p:sp>
      <p:sp>
        <p:nvSpPr>
          <p:cNvPr id="12297" name="AutoShape 9"/>
          <p:cNvSpPr>
            <a:spLocks noChangeArrowheads="1"/>
          </p:cNvSpPr>
          <p:nvPr/>
        </p:nvSpPr>
        <p:spPr bwMode="auto">
          <a:xfrm>
            <a:off x="250825" y="5943600"/>
            <a:ext cx="914400" cy="914400"/>
          </a:xfrm>
          <a:prstGeom prst="star8">
            <a:avLst>
              <a:gd name="adj" fmla="val 3825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CC0000"/>
                </a:solidFill>
                <a:latin typeface="Monotype Corsiva" pitchFamily="66" charset="0"/>
              </a:rPr>
              <a:t>Н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765175"/>
            <a:ext cx="8229600" cy="1143000"/>
          </a:xfrm>
        </p:spPr>
        <p:txBody>
          <a:bodyPr/>
          <a:lstStyle/>
          <a:p>
            <a:r>
              <a:rPr lang="ru-RU" sz="4000" b="1" i="1">
                <a:solidFill>
                  <a:srgbClr val="008000"/>
                </a:solidFill>
                <a:latin typeface="Monotype Corsiva" pitchFamily="66" charset="0"/>
              </a:rPr>
              <a:t>Перевод из десятичной системы счисления в другую систему счисления и обратно.</a:t>
            </a:r>
            <a:br>
              <a:rPr lang="ru-RU" sz="4000" b="1" i="1">
                <a:solidFill>
                  <a:srgbClr val="008000"/>
                </a:solidFill>
                <a:latin typeface="Monotype Corsiva" pitchFamily="66" charset="0"/>
              </a:rPr>
            </a:br>
            <a:endParaRPr lang="ru-RU" sz="4000" b="1" i="1">
              <a:solidFill>
                <a:srgbClr val="008000"/>
              </a:solidFill>
              <a:latin typeface="Monotype Corsiva" pitchFamily="6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989138"/>
            <a:ext cx="9144000" cy="4525962"/>
          </a:xfrm>
        </p:spPr>
        <p:txBody>
          <a:bodyPr/>
          <a:lstStyle/>
          <a:p>
            <a:pPr>
              <a:buClr>
                <a:srgbClr val="0033CC"/>
              </a:buClr>
              <a:buFont typeface="Wingdings" pitchFamily="2" charset="2"/>
              <a:buChar char="Ø"/>
            </a:pPr>
            <a:r>
              <a:rPr lang="ru-RU" sz="4000" b="1">
                <a:solidFill>
                  <a:srgbClr val="6600CC"/>
                </a:solidFill>
                <a:latin typeface="Monotype Corsiva" pitchFamily="66" charset="0"/>
                <a:hlinkClick r:id="rId2" action="ppaction://hlinksldjump"/>
              </a:rPr>
              <a:t>Перевод  целых  чисел</a:t>
            </a:r>
            <a:endParaRPr lang="ru-RU" sz="4000" b="1">
              <a:solidFill>
                <a:srgbClr val="6600CC"/>
              </a:solidFill>
              <a:latin typeface="Monotype Corsiva" pitchFamily="66" charset="0"/>
            </a:endParaRPr>
          </a:p>
          <a:p>
            <a:pPr>
              <a:buClr>
                <a:srgbClr val="0033CC"/>
              </a:buClr>
              <a:buFont typeface="Wingdings" pitchFamily="2" charset="2"/>
              <a:buChar char="Ø"/>
            </a:pPr>
            <a:r>
              <a:rPr lang="ru-RU" sz="4000" b="1">
                <a:solidFill>
                  <a:srgbClr val="6600CC"/>
                </a:solidFill>
                <a:latin typeface="Monotype Corsiva" pitchFamily="66" charset="0"/>
                <a:hlinkClick r:id="rId3" action="ppaction://hlinksldjump"/>
              </a:rPr>
              <a:t>Перевод  дробных  чисел</a:t>
            </a:r>
            <a:endParaRPr lang="ru-RU" sz="4000" b="1">
              <a:solidFill>
                <a:srgbClr val="6600CC"/>
              </a:solidFill>
              <a:latin typeface="Monotype Corsiva" pitchFamily="66" charset="0"/>
            </a:endParaRPr>
          </a:p>
          <a:p>
            <a:pPr>
              <a:buClr>
                <a:srgbClr val="0033CC"/>
              </a:buClr>
              <a:buFont typeface="Wingdings" pitchFamily="2" charset="2"/>
              <a:buChar char="Ø"/>
            </a:pPr>
            <a:r>
              <a:rPr lang="ru-RU" sz="4000" b="1">
                <a:solidFill>
                  <a:srgbClr val="6600CC"/>
                </a:solidFill>
                <a:latin typeface="Monotype Corsiva" pitchFamily="66" charset="0"/>
                <a:hlinkClick r:id="rId4" action="ppaction://hlinksldjump"/>
              </a:rPr>
              <a:t>Перевод  смешанных  чисел</a:t>
            </a:r>
            <a:endParaRPr lang="ru-RU" sz="4000" b="1">
              <a:solidFill>
                <a:srgbClr val="6600CC"/>
              </a:solidFill>
              <a:latin typeface="Monotype Corsiva" pitchFamily="66" charset="0"/>
            </a:endParaRPr>
          </a:p>
          <a:p>
            <a:pPr>
              <a:buClr>
                <a:srgbClr val="0033CC"/>
              </a:buClr>
              <a:buFont typeface="Wingdings" pitchFamily="2" charset="2"/>
              <a:buChar char="Ø"/>
            </a:pPr>
            <a:r>
              <a:rPr lang="ru-RU" sz="4000" b="1">
                <a:solidFill>
                  <a:srgbClr val="6600CC"/>
                </a:solidFill>
                <a:latin typeface="Monotype Corsiva" pitchFamily="66" charset="0"/>
                <a:hlinkClick r:id="rId5" action="ppaction://hlinksldjump"/>
              </a:rPr>
              <a:t>Перевод в десятичную систему счисления</a:t>
            </a:r>
            <a:endParaRPr lang="ru-RU" sz="4000" b="1">
              <a:solidFill>
                <a:srgbClr val="6600CC"/>
              </a:solidFill>
              <a:latin typeface="Monotype Corsiva" pitchFamily="66" charset="0"/>
            </a:endParaRPr>
          </a:p>
          <a:p>
            <a:pPr>
              <a:buClr>
                <a:srgbClr val="0033CC"/>
              </a:buClr>
              <a:buFont typeface="Wingdings" pitchFamily="2" charset="2"/>
              <a:buChar char="Ø"/>
            </a:pPr>
            <a:endParaRPr lang="ru-RU" sz="4000" b="1">
              <a:solidFill>
                <a:srgbClr val="6600CC"/>
              </a:solidFill>
              <a:latin typeface="Monotype Corsiva" pitchFamily="66" charset="0"/>
            </a:endParaRPr>
          </a:p>
          <a:p>
            <a:pPr>
              <a:buClr>
                <a:srgbClr val="006600"/>
              </a:buClr>
              <a:buFont typeface="Wingdings" pitchFamily="2" charset="2"/>
              <a:buNone/>
            </a:pPr>
            <a:endParaRPr lang="ru-RU" sz="4900" b="1">
              <a:solidFill>
                <a:srgbClr val="6600CC"/>
              </a:solidFill>
              <a:latin typeface="Monotype Corsiva" pitchFamily="66" charset="0"/>
            </a:endParaRPr>
          </a:p>
        </p:txBody>
      </p:sp>
      <p:sp>
        <p:nvSpPr>
          <p:cNvPr id="3076" name="AutoShape 4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956550" y="5943600"/>
            <a:ext cx="914400" cy="914400"/>
          </a:xfrm>
          <a:prstGeom prst="star8">
            <a:avLst>
              <a:gd name="adj" fmla="val 3825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CC0000"/>
                </a:solidFill>
                <a:latin typeface="Monotype Corsiva" pitchFamily="66" charset="0"/>
              </a:rPr>
              <a:t>В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/>
          <a:lstStyle/>
          <a:p>
            <a:r>
              <a:rPr lang="ru-RU" sz="3600" b="1" i="1">
                <a:solidFill>
                  <a:srgbClr val="008000"/>
                </a:solidFill>
                <a:latin typeface="Monotype Corsiva" pitchFamily="66" charset="0"/>
              </a:rPr>
              <a:t>Перевод из десятичной системы счисления в другую систему счисления и обратно.</a:t>
            </a:r>
            <a:br>
              <a:rPr lang="ru-RU" sz="3600" b="1" i="1">
                <a:solidFill>
                  <a:srgbClr val="008000"/>
                </a:solidFill>
                <a:latin typeface="Monotype Corsiva" pitchFamily="66" charset="0"/>
              </a:rPr>
            </a:br>
            <a:endParaRPr lang="ru-RU" sz="3600" b="1" i="1">
              <a:solidFill>
                <a:srgbClr val="008000"/>
              </a:solidFill>
              <a:latin typeface="Monotype Corsiva" pitchFamily="66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4857750"/>
          </a:xfrm>
          <a:ln w="28575">
            <a:solidFill>
              <a:srgbClr val="FF3300"/>
            </a:solidFill>
          </a:ln>
        </p:spPr>
        <p:txBody>
          <a:bodyPr/>
          <a:lstStyle/>
          <a:p>
            <a:pPr marL="609600" indent="-609600">
              <a:buFontTx/>
              <a:buNone/>
            </a:pPr>
            <a:r>
              <a:rPr lang="ru-RU" sz="2800" b="1">
                <a:solidFill>
                  <a:srgbClr val="0000FF"/>
                </a:solidFill>
                <a:latin typeface="Times New Roman" pitchFamily="18" charset="0"/>
              </a:rPr>
              <a:t>При переводе </a:t>
            </a:r>
            <a:r>
              <a:rPr lang="ru-RU" sz="2800" b="1">
                <a:solidFill>
                  <a:srgbClr val="0000FF"/>
                </a:solidFill>
                <a:latin typeface="Times New Roman" pitchFamily="18" charset="0"/>
                <a:hlinkClick r:id="" action="ppaction://hlinkshowjump?jump=firstslide"/>
              </a:rPr>
              <a:t>целых чисел </a:t>
            </a:r>
            <a:r>
              <a:rPr lang="ru-RU" sz="2800" b="1">
                <a:solidFill>
                  <a:srgbClr val="0000FF"/>
                </a:solidFill>
                <a:latin typeface="Times New Roman" pitchFamily="18" charset="0"/>
              </a:rPr>
              <a:t>из десятичной системы в любую другую систему, необходимо:</a:t>
            </a:r>
          </a:p>
          <a:p>
            <a:pPr marL="609600" indent="-609600">
              <a:buFontTx/>
              <a:buAutoNum type="arabicPeriod"/>
            </a:pPr>
            <a:r>
              <a:rPr lang="ru-RU" sz="2000" b="1">
                <a:solidFill>
                  <a:srgbClr val="990099"/>
                </a:solidFill>
              </a:rPr>
              <a:t>Десятичное число последовательно делить на основание другой системы, до тех пор пока частное не окажется меньше основания.</a:t>
            </a:r>
          </a:p>
          <a:p>
            <a:pPr marL="609600" indent="-609600">
              <a:buFontTx/>
              <a:buAutoNum type="arabicPeriod"/>
            </a:pPr>
            <a:r>
              <a:rPr lang="ru-RU" sz="2000" b="1">
                <a:solidFill>
                  <a:srgbClr val="990099"/>
                </a:solidFill>
              </a:rPr>
              <a:t>Запись получившегося числа осуществляется </a:t>
            </a:r>
            <a:r>
              <a:rPr lang="ru-RU" sz="2000" b="1" i="1">
                <a:solidFill>
                  <a:schemeClr val="accent2"/>
                </a:solidFill>
              </a:rPr>
              <a:t>справа налево</a:t>
            </a:r>
            <a:r>
              <a:rPr lang="ru-RU" sz="2000" b="1">
                <a:solidFill>
                  <a:srgbClr val="990099"/>
                </a:solidFill>
              </a:rPr>
              <a:t>.</a:t>
            </a:r>
          </a:p>
          <a:p>
            <a:pPr marL="609600" indent="-609600">
              <a:buFontTx/>
              <a:buAutoNum type="arabicPeriod"/>
            </a:pPr>
            <a:r>
              <a:rPr lang="ru-RU" sz="2000" b="1">
                <a:solidFill>
                  <a:srgbClr val="990099"/>
                </a:solidFill>
              </a:rPr>
              <a:t>Цифрами  числа будут являться остатки от деления, начиная с последнего частного.</a:t>
            </a:r>
          </a:p>
        </p:txBody>
      </p:sp>
      <p:sp>
        <p:nvSpPr>
          <p:cNvPr id="4100" name="AutoShape 4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956550" y="5943600"/>
            <a:ext cx="914400" cy="914400"/>
          </a:xfrm>
          <a:prstGeom prst="star8">
            <a:avLst>
              <a:gd name="adj" fmla="val 3825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CC0000"/>
                </a:solidFill>
                <a:latin typeface="Monotype Corsiva" pitchFamily="66" charset="0"/>
              </a:rPr>
              <a:t>В</a:t>
            </a:r>
          </a:p>
        </p:txBody>
      </p:sp>
      <p:sp>
        <p:nvSpPr>
          <p:cNvPr id="4101" name="AutoShape 5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>
            <a:off x="250825" y="5943600"/>
            <a:ext cx="914400" cy="914400"/>
          </a:xfrm>
          <a:prstGeom prst="star8">
            <a:avLst>
              <a:gd name="adj" fmla="val 3825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CC0000"/>
                </a:solidFill>
                <a:latin typeface="Monotype Corsiva" pitchFamily="66" charset="0"/>
              </a:rPr>
              <a:t>Н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0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260350"/>
            <a:ext cx="9144000" cy="5865813"/>
          </a:xfrm>
        </p:spPr>
        <p:txBody>
          <a:bodyPr/>
          <a:lstStyle/>
          <a:p>
            <a:pPr>
              <a:buFontTx/>
              <a:buNone/>
            </a:pPr>
            <a:r>
              <a:rPr lang="ru-RU" b="1" i="1">
                <a:solidFill>
                  <a:srgbClr val="CC0000"/>
                </a:solidFill>
              </a:rPr>
              <a:t>   Пример 1.  </a:t>
            </a:r>
            <a:r>
              <a:rPr lang="ru-RU" sz="2800" b="1">
                <a:solidFill>
                  <a:srgbClr val="008000"/>
                </a:solidFill>
                <a:latin typeface="Courier New Cyr" pitchFamily="49" charset="-52"/>
              </a:rPr>
              <a:t>Перевести число </a:t>
            </a:r>
            <a:r>
              <a:rPr lang="ru-RU" sz="2800" b="1" i="1">
                <a:solidFill>
                  <a:srgbClr val="003300"/>
                </a:solidFill>
                <a:latin typeface="Courier New Cyr" pitchFamily="49" charset="-52"/>
              </a:rPr>
              <a:t>63</a:t>
            </a:r>
            <a:r>
              <a:rPr lang="ru-RU" sz="2800" b="1">
                <a:solidFill>
                  <a:srgbClr val="008000"/>
                </a:solidFill>
                <a:latin typeface="Courier New Cyr" pitchFamily="49" charset="-52"/>
              </a:rPr>
              <a:t> в двоичную систему счисления.</a:t>
            </a:r>
            <a:endParaRPr lang="ru-RU" sz="2800" b="1" i="1">
              <a:solidFill>
                <a:srgbClr val="008000"/>
              </a:solidFill>
            </a:endParaRPr>
          </a:p>
        </p:txBody>
      </p:sp>
      <p:sp>
        <p:nvSpPr>
          <p:cNvPr id="5123" name="Rectangle 3" descr="Puzzle"/>
          <p:cNvSpPr>
            <a:spLocks noChangeArrowheads="1"/>
          </p:cNvSpPr>
          <p:nvPr/>
        </p:nvSpPr>
        <p:spPr bwMode="auto">
          <a:xfrm>
            <a:off x="323850" y="1268413"/>
            <a:ext cx="8424863" cy="5113337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76200" cap="rnd">
            <a:solidFill>
              <a:srgbClr val="FF0000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611188" y="1557338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63</a:t>
            </a:r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1042988" y="155733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1042988" y="1844675"/>
            <a:ext cx="433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042988" y="14843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/>
              <a:t>2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042988" y="184467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/>
              <a:t>31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592138" y="17922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u="sng"/>
              <a:t>62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684213" y="2060575"/>
            <a:ext cx="37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 </a:t>
            </a:r>
            <a:r>
              <a:rPr lang="ru-RU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>
            <a:off x="1476375" y="184467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1476375" y="206057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1547813" y="17732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/>
              <a:t>2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447675" y="1647825"/>
            <a:ext cx="260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/>
              <a:t>-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971550" y="1989138"/>
            <a:ext cx="260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/>
              <a:t>-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1042988" y="21336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u="sng"/>
              <a:t>30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1166813" y="2439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1527175" y="208121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/>
              <a:t>15</a:t>
            </a:r>
          </a:p>
        </p:txBody>
      </p:sp>
      <p:sp>
        <p:nvSpPr>
          <p:cNvPr id="5139" name="Line 19"/>
          <p:cNvSpPr>
            <a:spLocks noChangeShapeType="1"/>
          </p:cNvSpPr>
          <p:nvPr/>
        </p:nvSpPr>
        <p:spPr bwMode="auto">
          <a:xfrm>
            <a:off x="1908175" y="206057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auto">
          <a:xfrm>
            <a:off x="1908175" y="23495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1979613" y="20605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/>
              <a:t>2</a:t>
            </a:r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2051050" y="23495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/>
              <a:t>7</a:t>
            </a:r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1476375" y="2133600"/>
            <a:ext cx="260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/>
              <a:t>-</a:t>
            </a: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1547813" y="23495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u="sng"/>
              <a:t>14</a:t>
            </a:r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1692275" y="26368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146" name="Line 26"/>
          <p:cNvSpPr>
            <a:spLocks noChangeShapeType="1"/>
          </p:cNvSpPr>
          <p:nvPr/>
        </p:nvSpPr>
        <p:spPr bwMode="auto">
          <a:xfrm>
            <a:off x="2339975" y="234950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47" name="Line 27"/>
          <p:cNvSpPr>
            <a:spLocks noChangeShapeType="1"/>
          </p:cNvSpPr>
          <p:nvPr/>
        </p:nvSpPr>
        <p:spPr bwMode="auto">
          <a:xfrm>
            <a:off x="2339975" y="263683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48" name="Text Box 28"/>
          <p:cNvSpPr txBox="1">
            <a:spLocks noChangeArrowheads="1"/>
          </p:cNvSpPr>
          <p:nvPr/>
        </p:nvSpPr>
        <p:spPr bwMode="auto">
          <a:xfrm>
            <a:off x="2411413" y="23495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/>
              <a:t>2</a:t>
            </a:r>
          </a:p>
        </p:txBody>
      </p:sp>
      <p:sp>
        <p:nvSpPr>
          <p:cNvPr id="5149" name="Text Box 29"/>
          <p:cNvSpPr txBox="1">
            <a:spLocks noChangeArrowheads="1"/>
          </p:cNvSpPr>
          <p:nvPr/>
        </p:nvSpPr>
        <p:spPr bwMode="auto">
          <a:xfrm>
            <a:off x="1908175" y="2420938"/>
            <a:ext cx="260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/>
              <a:t>-</a:t>
            </a:r>
          </a:p>
        </p:txBody>
      </p:sp>
      <p:sp>
        <p:nvSpPr>
          <p:cNvPr id="5150" name="Text Box 30"/>
          <p:cNvSpPr txBox="1">
            <a:spLocks noChangeArrowheads="1"/>
          </p:cNvSpPr>
          <p:nvPr/>
        </p:nvSpPr>
        <p:spPr bwMode="auto">
          <a:xfrm>
            <a:off x="2051050" y="2565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u="sng"/>
              <a:t>6</a:t>
            </a:r>
          </a:p>
        </p:txBody>
      </p:sp>
      <p:sp>
        <p:nvSpPr>
          <p:cNvPr id="5151" name="Text Box 31"/>
          <p:cNvSpPr txBox="1">
            <a:spLocks noChangeArrowheads="1"/>
          </p:cNvSpPr>
          <p:nvPr/>
        </p:nvSpPr>
        <p:spPr bwMode="auto">
          <a:xfrm>
            <a:off x="2051050" y="28527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152" name="Text Box 32"/>
          <p:cNvSpPr txBox="1">
            <a:spLocks noChangeArrowheads="1"/>
          </p:cNvSpPr>
          <p:nvPr/>
        </p:nvSpPr>
        <p:spPr bwMode="auto">
          <a:xfrm>
            <a:off x="2484438" y="2636838"/>
            <a:ext cx="3603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3</a:t>
            </a:r>
          </a:p>
        </p:txBody>
      </p:sp>
      <p:sp>
        <p:nvSpPr>
          <p:cNvPr id="5153" name="Line 33"/>
          <p:cNvSpPr>
            <a:spLocks noChangeShapeType="1"/>
          </p:cNvSpPr>
          <p:nvPr/>
        </p:nvSpPr>
        <p:spPr bwMode="auto">
          <a:xfrm flipH="1">
            <a:off x="2771775" y="263683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54" name="Line 34"/>
          <p:cNvSpPr>
            <a:spLocks noChangeShapeType="1"/>
          </p:cNvSpPr>
          <p:nvPr/>
        </p:nvSpPr>
        <p:spPr bwMode="auto">
          <a:xfrm>
            <a:off x="2771775" y="292417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55" name="Text Box 35"/>
          <p:cNvSpPr txBox="1">
            <a:spLocks noChangeArrowheads="1"/>
          </p:cNvSpPr>
          <p:nvPr/>
        </p:nvSpPr>
        <p:spPr bwMode="auto">
          <a:xfrm>
            <a:off x="2824163" y="25844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/>
              <a:t>2</a:t>
            </a:r>
          </a:p>
        </p:txBody>
      </p:sp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2319338" y="2728913"/>
            <a:ext cx="260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/>
              <a:t>-</a:t>
            </a:r>
          </a:p>
        </p:txBody>
      </p:sp>
      <p:sp>
        <p:nvSpPr>
          <p:cNvPr id="5157" name="Text Box 37"/>
          <p:cNvSpPr txBox="1">
            <a:spLocks noChangeArrowheads="1"/>
          </p:cNvSpPr>
          <p:nvPr/>
        </p:nvSpPr>
        <p:spPr bwMode="auto">
          <a:xfrm>
            <a:off x="2484438" y="29241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u="sng"/>
              <a:t>2</a:t>
            </a:r>
          </a:p>
        </p:txBody>
      </p:sp>
      <p:sp>
        <p:nvSpPr>
          <p:cNvPr id="5158" name="Text Box 38"/>
          <p:cNvSpPr txBox="1">
            <a:spLocks noChangeArrowheads="1"/>
          </p:cNvSpPr>
          <p:nvPr/>
        </p:nvSpPr>
        <p:spPr bwMode="auto">
          <a:xfrm>
            <a:off x="2484438" y="321310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159" name="Text Box 39"/>
          <p:cNvSpPr txBox="1">
            <a:spLocks noChangeArrowheads="1"/>
          </p:cNvSpPr>
          <p:nvPr/>
        </p:nvSpPr>
        <p:spPr bwMode="auto">
          <a:xfrm>
            <a:off x="2895600" y="29448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160" name="Text Box 40"/>
          <p:cNvSpPr txBox="1">
            <a:spLocks noChangeArrowheads="1"/>
          </p:cNvSpPr>
          <p:nvPr/>
        </p:nvSpPr>
        <p:spPr bwMode="auto">
          <a:xfrm>
            <a:off x="323850" y="2060575"/>
            <a:ext cx="576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i="1">
                <a:solidFill>
                  <a:srgbClr val="0000FF"/>
                </a:solidFill>
              </a:rPr>
              <a:t>а</a:t>
            </a:r>
            <a:r>
              <a:rPr lang="ru-RU" b="1" i="1" baseline="-30000">
                <a:solidFill>
                  <a:srgbClr val="0000FF"/>
                </a:solidFill>
              </a:rPr>
              <a:t>0</a:t>
            </a:r>
            <a:r>
              <a:rPr lang="ru-RU" b="1" i="1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5161" name="Text Box 41"/>
          <p:cNvSpPr txBox="1">
            <a:spLocks noChangeArrowheads="1"/>
          </p:cNvSpPr>
          <p:nvPr/>
        </p:nvSpPr>
        <p:spPr bwMode="auto">
          <a:xfrm>
            <a:off x="755650" y="2420938"/>
            <a:ext cx="6477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i="1">
                <a:solidFill>
                  <a:srgbClr val="0000FF"/>
                </a:solidFill>
              </a:rPr>
              <a:t>а</a:t>
            </a:r>
            <a:r>
              <a:rPr lang="ru-RU" b="1" i="1" baseline="-30000">
                <a:solidFill>
                  <a:srgbClr val="0000FF"/>
                </a:solidFill>
              </a:rPr>
              <a:t>1</a:t>
            </a:r>
            <a:r>
              <a:rPr lang="ru-RU" b="1" i="1">
                <a:solidFill>
                  <a:srgbClr val="0000FF"/>
                </a:solidFill>
              </a:rPr>
              <a:t>=</a:t>
            </a:r>
          </a:p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5162" name="Text Box 42"/>
          <p:cNvSpPr txBox="1">
            <a:spLocks noChangeArrowheads="1"/>
          </p:cNvSpPr>
          <p:nvPr/>
        </p:nvSpPr>
        <p:spPr bwMode="auto">
          <a:xfrm>
            <a:off x="1331913" y="2636838"/>
            <a:ext cx="5286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i="1">
                <a:solidFill>
                  <a:srgbClr val="0000FF"/>
                </a:solidFill>
              </a:rPr>
              <a:t>а</a:t>
            </a:r>
            <a:r>
              <a:rPr lang="ru-RU" b="1" i="1" baseline="-30000">
                <a:solidFill>
                  <a:srgbClr val="0000FF"/>
                </a:solidFill>
              </a:rPr>
              <a:t>2</a:t>
            </a:r>
            <a:r>
              <a:rPr lang="ru-RU" b="1" i="1">
                <a:solidFill>
                  <a:srgbClr val="0000FF"/>
                </a:solidFill>
              </a:rPr>
              <a:t>=</a:t>
            </a:r>
          </a:p>
          <a:p>
            <a:endParaRPr lang="ru-RU"/>
          </a:p>
        </p:txBody>
      </p:sp>
      <p:sp>
        <p:nvSpPr>
          <p:cNvPr id="5163" name="Text Box 43"/>
          <p:cNvSpPr txBox="1">
            <a:spLocks noChangeArrowheads="1"/>
          </p:cNvSpPr>
          <p:nvPr/>
        </p:nvSpPr>
        <p:spPr bwMode="auto">
          <a:xfrm>
            <a:off x="1692275" y="2852738"/>
            <a:ext cx="5286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i="1">
                <a:solidFill>
                  <a:srgbClr val="0000FF"/>
                </a:solidFill>
              </a:rPr>
              <a:t>а</a:t>
            </a:r>
            <a:r>
              <a:rPr lang="ru-RU" b="1" i="1" baseline="-30000">
                <a:solidFill>
                  <a:srgbClr val="0000FF"/>
                </a:solidFill>
              </a:rPr>
              <a:t>3</a:t>
            </a:r>
            <a:r>
              <a:rPr lang="ru-RU" b="1" i="1">
                <a:solidFill>
                  <a:srgbClr val="0000FF"/>
                </a:solidFill>
              </a:rPr>
              <a:t>=</a:t>
            </a:r>
          </a:p>
          <a:p>
            <a:endParaRPr lang="ru-RU"/>
          </a:p>
        </p:txBody>
      </p:sp>
      <p:sp>
        <p:nvSpPr>
          <p:cNvPr id="5164" name="Text Box 44"/>
          <p:cNvSpPr txBox="1">
            <a:spLocks noChangeArrowheads="1"/>
          </p:cNvSpPr>
          <p:nvPr/>
        </p:nvSpPr>
        <p:spPr bwMode="auto">
          <a:xfrm>
            <a:off x="2124075" y="3213100"/>
            <a:ext cx="5286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i="1">
                <a:solidFill>
                  <a:srgbClr val="0000FF"/>
                </a:solidFill>
              </a:rPr>
              <a:t>а</a:t>
            </a:r>
            <a:r>
              <a:rPr lang="ru-RU" b="1" i="1" baseline="-30000">
                <a:solidFill>
                  <a:srgbClr val="0000FF"/>
                </a:solidFill>
              </a:rPr>
              <a:t>4</a:t>
            </a:r>
            <a:r>
              <a:rPr lang="ru-RU" b="1" i="1">
                <a:solidFill>
                  <a:srgbClr val="0000FF"/>
                </a:solidFill>
              </a:rPr>
              <a:t>=</a:t>
            </a:r>
          </a:p>
          <a:p>
            <a:endParaRPr lang="ru-RU"/>
          </a:p>
        </p:txBody>
      </p:sp>
      <p:sp>
        <p:nvSpPr>
          <p:cNvPr id="5165" name="Text Box 45"/>
          <p:cNvSpPr txBox="1">
            <a:spLocks noChangeArrowheads="1"/>
          </p:cNvSpPr>
          <p:nvPr/>
        </p:nvSpPr>
        <p:spPr bwMode="auto">
          <a:xfrm>
            <a:off x="3059113" y="2924175"/>
            <a:ext cx="5921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i="1">
                <a:solidFill>
                  <a:srgbClr val="0000FF"/>
                </a:solidFill>
              </a:rPr>
              <a:t>= а</a:t>
            </a:r>
            <a:r>
              <a:rPr lang="ru-RU" b="1" i="1" baseline="-30000">
                <a:solidFill>
                  <a:srgbClr val="0000FF"/>
                </a:solidFill>
              </a:rPr>
              <a:t>5</a:t>
            </a:r>
            <a:endParaRPr lang="ru-RU" b="1" i="1">
              <a:solidFill>
                <a:srgbClr val="0000FF"/>
              </a:solidFill>
            </a:endParaRPr>
          </a:p>
          <a:p>
            <a:endParaRPr lang="ru-RU"/>
          </a:p>
        </p:txBody>
      </p:sp>
      <p:sp>
        <p:nvSpPr>
          <p:cNvPr id="5166" name="Text Box 46"/>
          <p:cNvSpPr txBox="1">
            <a:spLocks noChangeArrowheads="1"/>
          </p:cNvSpPr>
          <p:nvPr/>
        </p:nvSpPr>
        <p:spPr bwMode="auto">
          <a:xfrm>
            <a:off x="827088" y="4365625"/>
            <a:ext cx="6624637" cy="130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990099"/>
                </a:solidFill>
              </a:rPr>
              <a:t>Для обозначения цифр в записи числа используем символику:</a:t>
            </a:r>
            <a:r>
              <a:rPr lang="ru-RU" sz="2000" b="1">
                <a:solidFill>
                  <a:srgbClr val="663300"/>
                </a:solidFill>
              </a:rPr>
              <a:t> </a:t>
            </a:r>
            <a:r>
              <a:rPr lang="ru-RU" sz="2400" b="1" i="1">
                <a:solidFill>
                  <a:srgbClr val="FF0000"/>
                </a:solidFill>
              </a:rPr>
              <a:t>а</a:t>
            </a:r>
            <a:r>
              <a:rPr lang="ru-RU" sz="2400" b="1" i="1" baseline="-30000">
                <a:solidFill>
                  <a:srgbClr val="FF0000"/>
                </a:solidFill>
              </a:rPr>
              <a:t>0</a:t>
            </a:r>
            <a:r>
              <a:rPr lang="ru-RU" sz="2400" b="1" i="1">
                <a:solidFill>
                  <a:srgbClr val="FF0000"/>
                </a:solidFill>
              </a:rPr>
              <a:t>, а</a:t>
            </a:r>
            <a:r>
              <a:rPr lang="ru-RU" sz="2400" b="1" i="1" baseline="-30000">
                <a:solidFill>
                  <a:srgbClr val="FF0000"/>
                </a:solidFill>
              </a:rPr>
              <a:t>1</a:t>
            </a:r>
            <a:r>
              <a:rPr lang="ru-RU" sz="2400" b="1" i="1">
                <a:solidFill>
                  <a:srgbClr val="FF0000"/>
                </a:solidFill>
              </a:rPr>
              <a:t>, а</a:t>
            </a:r>
            <a:r>
              <a:rPr lang="ru-RU" sz="2400" b="1" i="1" baseline="-30000">
                <a:solidFill>
                  <a:srgbClr val="FF0000"/>
                </a:solidFill>
              </a:rPr>
              <a:t>2</a:t>
            </a:r>
            <a:r>
              <a:rPr lang="ru-RU" sz="2400" b="1" i="1">
                <a:solidFill>
                  <a:srgbClr val="FF0000"/>
                </a:solidFill>
              </a:rPr>
              <a:t>, а</a:t>
            </a:r>
            <a:r>
              <a:rPr lang="ru-RU" sz="2400" b="1" i="1" baseline="-30000">
                <a:solidFill>
                  <a:srgbClr val="FF0000"/>
                </a:solidFill>
              </a:rPr>
              <a:t>3</a:t>
            </a:r>
            <a:r>
              <a:rPr lang="ru-RU" sz="2400" b="1" i="1">
                <a:solidFill>
                  <a:srgbClr val="FF0000"/>
                </a:solidFill>
              </a:rPr>
              <a:t>, а</a:t>
            </a:r>
            <a:r>
              <a:rPr lang="ru-RU" sz="2400" b="1" i="1" baseline="-30000">
                <a:solidFill>
                  <a:srgbClr val="FF0000"/>
                </a:solidFill>
              </a:rPr>
              <a:t>4</a:t>
            </a:r>
            <a:r>
              <a:rPr lang="ru-RU" sz="2400" b="1" i="1">
                <a:solidFill>
                  <a:srgbClr val="FF0000"/>
                </a:solidFill>
              </a:rPr>
              <a:t>, а</a:t>
            </a:r>
            <a:r>
              <a:rPr lang="ru-RU" sz="2400" b="1" i="1" baseline="-30000">
                <a:solidFill>
                  <a:srgbClr val="FF0000"/>
                </a:solidFill>
              </a:rPr>
              <a:t>5</a:t>
            </a:r>
            <a:r>
              <a:rPr lang="ru-RU" sz="2400" b="1" i="1">
                <a:solidFill>
                  <a:srgbClr val="990099"/>
                </a:solidFill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ru-RU" sz="2400" b="1" i="1">
                <a:solidFill>
                  <a:srgbClr val="990099"/>
                </a:solidFill>
              </a:rPr>
              <a:t>Отсюда:  </a:t>
            </a:r>
            <a:r>
              <a:rPr lang="ru-RU" sz="2400" b="1" i="1">
                <a:solidFill>
                  <a:srgbClr val="0000FF"/>
                </a:solidFill>
              </a:rPr>
              <a:t>63</a:t>
            </a:r>
            <a:r>
              <a:rPr lang="ru-RU" sz="2400" b="1" i="1" baseline="-30000">
                <a:solidFill>
                  <a:srgbClr val="FF0000"/>
                </a:solidFill>
              </a:rPr>
              <a:t>10</a:t>
            </a:r>
            <a:r>
              <a:rPr lang="ru-RU" sz="2400" b="1" i="1">
                <a:solidFill>
                  <a:srgbClr val="0000FF"/>
                </a:solidFill>
              </a:rPr>
              <a:t> = 111111</a:t>
            </a:r>
            <a:r>
              <a:rPr lang="ru-RU" sz="2400" b="1" i="1" baseline="-30000">
                <a:solidFill>
                  <a:srgbClr val="FF0000"/>
                </a:solidFill>
              </a:rPr>
              <a:t>2  </a:t>
            </a:r>
            <a:r>
              <a:rPr lang="ru-RU" sz="2400" b="1" i="1">
                <a:solidFill>
                  <a:srgbClr val="FF0000"/>
                </a:solidFill>
              </a:rPr>
              <a:t>(</a:t>
            </a:r>
            <a:r>
              <a:rPr lang="ru-RU" b="1" i="1">
                <a:solidFill>
                  <a:srgbClr val="0000FF"/>
                </a:solidFill>
              </a:rPr>
              <a:t>а5</a:t>
            </a:r>
            <a:r>
              <a:rPr lang="ru-RU" sz="2400" b="1" i="1">
                <a:solidFill>
                  <a:srgbClr val="0000FF"/>
                </a:solidFill>
              </a:rPr>
              <a:t> </a:t>
            </a:r>
            <a:r>
              <a:rPr lang="ru-RU" b="1" i="1">
                <a:solidFill>
                  <a:srgbClr val="0000FF"/>
                </a:solidFill>
              </a:rPr>
              <a:t>а4</a:t>
            </a:r>
            <a:r>
              <a:rPr lang="ru-RU" sz="2400" b="1" i="1">
                <a:solidFill>
                  <a:srgbClr val="0000FF"/>
                </a:solidFill>
              </a:rPr>
              <a:t> </a:t>
            </a:r>
            <a:r>
              <a:rPr lang="ru-RU" b="1" i="1">
                <a:solidFill>
                  <a:srgbClr val="0000FF"/>
                </a:solidFill>
              </a:rPr>
              <a:t>а3</a:t>
            </a:r>
            <a:r>
              <a:rPr lang="ru-RU" sz="2400" b="1" i="1">
                <a:solidFill>
                  <a:srgbClr val="0000FF"/>
                </a:solidFill>
              </a:rPr>
              <a:t> </a:t>
            </a:r>
            <a:r>
              <a:rPr lang="ru-RU" b="1" i="1">
                <a:solidFill>
                  <a:srgbClr val="0000FF"/>
                </a:solidFill>
              </a:rPr>
              <a:t>а2</a:t>
            </a:r>
            <a:r>
              <a:rPr lang="ru-RU" sz="2400" b="1" i="1">
                <a:solidFill>
                  <a:srgbClr val="0000FF"/>
                </a:solidFill>
              </a:rPr>
              <a:t> </a:t>
            </a:r>
            <a:r>
              <a:rPr lang="ru-RU" b="1" i="1">
                <a:solidFill>
                  <a:srgbClr val="0000FF"/>
                </a:solidFill>
              </a:rPr>
              <a:t>а1</a:t>
            </a:r>
            <a:r>
              <a:rPr lang="ru-RU" sz="2400" b="1" i="1">
                <a:solidFill>
                  <a:srgbClr val="0000FF"/>
                </a:solidFill>
              </a:rPr>
              <a:t> </a:t>
            </a:r>
            <a:r>
              <a:rPr lang="ru-RU" b="1" i="1">
                <a:solidFill>
                  <a:srgbClr val="0000FF"/>
                </a:solidFill>
              </a:rPr>
              <a:t>а0</a:t>
            </a:r>
            <a:r>
              <a:rPr lang="ru-RU" b="1" i="1">
                <a:solidFill>
                  <a:srgbClr val="FF0000"/>
                </a:solidFill>
              </a:rPr>
              <a:t>)</a:t>
            </a:r>
          </a:p>
        </p:txBody>
      </p:sp>
      <p:cxnSp>
        <p:nvCxnSpPr>
          <p:cNvPr id="5167" name="AutoShape 47"/>
          <p:cNvCxnSpPr>
            <a:cxnSpLocks noChangeShapeType="1"/>
            <a:stCxn id="5165" idx="3"/>
            <a:endCxn id="5161" idx="2"/>
          </p:cNvCxnSpPr>
          <p:nvPr/>
        </p:nvCxnSpPr>
        <p:spPr bwMode="auto">
          <a:xfrm flipH="1" flipV="1">
            <a:off x="1079500" y="3200400"/>
            <a:ext cx="2571750" cy="44450"/>
          </a:xfrm>
          <a:prstGeom prst="curvedConnector4">
            <a:avLst>
              <a:gd name="adj1" fmla="val -8829"/>
              <a:gd name="adj2" fmla="val -1235713"/>
            </a:avLst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</p:spPr>
      </p:cxnSp>
      <p:sp>
        <p:nvSpPr>
          <p:cNvPr id="5168" name="AutoShape 48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956550" y="5943600"/>
            <a:ext cx="914400" cy="914400"/>
          </a:xfrm>
          <a:prstGeom prst="star8">
            <a:avLst>
              <a:gd name="adj" fmla="val 3825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CC0000"/>
                </a:solidFill>
                <a:latin typeface="Monotype Corsiva" pitchFamily="66" charset="0"/>
              </a:rPr>
              <a:t>В</a:t>
            </a:r>
          </a:p>
        </p:txBody>
      </p:sp>
      <p:sp>
        <p:nvSpPr>
          <p:cNvPr id="5169" name="AutoShape 49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>
            <a:off x="250825" y="5943600"/>
            <a:ext cx="914400" cy="914400"/>
          </a:xfrm>
          <a:prstGeom prst="star8">
            <a:avLst>
              <a:gd name="adj" fmla="val 3825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CC0000"/>
                </a:solidFill>
                <a:latin typeface="Monotype Corsiva" pitchFamily="66" charset="0"/>
              </a:rPr>
              <a:t>Н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88" name="Picture 44" descr="Puzz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1196975"/>
            <a:ext cx="3527425" cy="2160588"/>
          </a:xfrm>
          <a:prstGeom prst="rect">
            <a:avLst/>
          </a:prstGeom>
          <a:noFill/>
        </p:spPr>
      </p:pic>
      <p:sp>
        <p:nvSpPr>
          <p:cNvPr id="6146" name="Rectangle 2" descr="Puzzle"/>
          <p:cNvSpPr>
            <a:spLocks noChangeArrowheads="1"/>
          </p:cNvSpPr>
          <p:nvPr/>
        </p:nvSpPr>
        <p:spPr bwMode="auto">
          <a:xfrm>
            <a:off x="250825" y="1125538"/>
            <a:ext cx="3457575" cy="23749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76200" cap="rnd">
            <a:solidFill>
              <a:srgbClr val="FF0000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7" name="Rectangle 3" descr="Puzzle"/>
          <p:cNvSpPr>
            <a:spLocks noChangeArrowheads="1"/>
          </p:cNvSpPr>
          <p:nvPr/>
        </p:nvSpPr>
        <p:spPr bwMode="auto">
          <a:xfrm>
            <a:off x="5076825" y="1125538"/>
            <a:ext cx="3598863" cy="2303462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76200" cap="rnd">
            <a:solidFill>
              <a:srgbClr val="FF0000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0" y="0"/>
            <a:ext cx="8843963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CC0000"/>
                </a:solidFill>
              </a:rPr>
              <a:t>Пример 2.</a:t>
            </a:r>
            <a:r>
              <a:rPr lang="ru-RU"/>
              <a:t> </a:t>
            </a:r>
            <a:r>
              <a:rPr lang="ru-RU" sz="2600" b="1">
                <a:solidFill>
                  <a:srgbClr val="008000"/>
                </a:solidFill>
              </a:rPr>
              <a:t>Перевести десятичное число 315</a:t>
            </a:r>
          </a:p>
          <a:p>
            <a:pPr algn="ctr"/>
            <a:r>
              <a:rPr lang="ru-RU" sz="2600" b="1">
                <a:solidFill>
                  <a:srgbClr val="008000"/>
                </a:solidFill>
              </a:rPr>
              <a:t>в восьмеричную и шестнадцатеричную системы: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19113" y="1143000"/>
            <a:ext cx="693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/>
              <a:t>315</a:t>
            </a:r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1187450" y="1196975"/>
            <a:ext cx="0" cy="360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1187450" y="155733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258888" y="1125538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8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323850" y="1268413"/>
            <a:ext cx="28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/>
              <a:t>-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539750" y="1484313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u="sng"/>
              <a:t>24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684213" y="1844675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75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468313" y="1916113"/>
            <a:ext cx="28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/>
              <a:t>-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684213" y="2133600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u="sng"/>
              <a:t>72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900113" y="2492375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1187450" y="1484313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/>
              <a:t>39</a:t>
            </a:r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>
            <a:off x="1619250" y="155733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61" name="Line 17"/>
          <p:cNvSpPr>
            <a:spLocks noChangeShapeType="1"/>
          </p:cNvSpPr>
          <p:nvPr/>
        </p:nvSpPr>
        <p:spPr bwMode="auto">
          <a:xfrm>
            <a:off x="1619250" y="1844675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1692275" y="141287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/>
              <a:t>8</a:t>
            </a: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1042988" y="1557338"/>
            <a:ext cx="28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/>
              <a:t>-</a:t>
            </a: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1187450" y="177323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u="sng"/>
              <a:t>32</a:t>
            </a:r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1403350" y="2133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1692275" y="184467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FF0000"/>
                </a:solidFill>
              </a:rPr>
              <a:t>4</a:t>
            </a:r>
          </a:p>
        </p:txBody>
      </p:sp>
      <p:cxnSp>
        <p:nvCxnSpPr>
          <p:cNvPr id="6167" name="AutoShape 23"/>
          <p:cNvCxnSpPr>
            <a:cxnSpLocks noChangeShapeType="1"/>
            <a:stCxn id="6166" idx="3"/>
            <a:endCxn id="6158" idx="3"/>
          </p:cNvCxnSpPr>
          <p:nvPr/>
        </p:nvCxnSpPr>
        <p:spPr bwMode="auto">
          <a:xfrm flipH="1">
            <a:off x="1254125" y="2073275"/>
            <a:ext cx="792163" cy="647700"/>
          </a:xfrm>
          <a:prstGeom prst="curvedConnector3">
            <a:avLst>
              <a:gd name="adj1" fmla="val -28657"/>
            </a:avLst>
          </a:prstGeom>
          <a:noFill/>
          <a:ln w="28575">
            <a:solidFill>
              <a:srgbClr val="0033CC"/>
            </a:solidFill>
            <a:round/>
            <a:headEnd/>
            <a:tailEnd type="triangle" w="med" len="med"/>
          </a:ln>
          <a:effectLst/>
        </p:spPr>
      </p:cxn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5364163" y="1268413"/>
            <a:ext cx="693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/>
              <a:t>315</a:t>
            </a:r>
          </a:p>
        </p:txBody>
      </p:sp>
      <p:sp>
        <p:nvSpPr>
          <p:cNvPr id="6169" name="Line 25"/>
          <p:cNvSpPr>
            <a:spLocks noChangeShapeType="1"/>
          </p:cNvSpPr>
          <p:nvPr/>
        </p:nvSpPr>
        <p:spPr bwMode="auto">
          <a:xfrm>
            <a:off x="6011863" y="126841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70" name="Line 26"/>
          <p:cNvSpPr>
            <a:spLocks noChangeShapeType="1"/>
          </p:cNvSpPr>
          <p:nvPr/>
        </p:nvSpPr>
        <p:spPr bwMode="auto">
          <a:xfrm>
            <a:off x="6011863" y="1628775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6011863" y="1268413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/>
              <a:t>16</a:t>
            </a:r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5148263" y="1341438"/>
            <a:ext cx="28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/>
              <a:t>-</a:t>
            </a: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5364163" y="1628775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u="sng"/>
              <a:t>16</a:t>
            </a:r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5364163" y="1989138"/>
            <a:ext cx="693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/>
              <a:t>155</a:t>
            </a:r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5219700" y="2133600"/>
            <a:ext cx="28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/>
              <a:t>-</a:t>
            </a: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5364163" y="2349500"/>
            <a:ext cx="79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u="sng"/>
              <a:t>144</a:t>
            </a:r>
          </a:p>
        </p:txBody>
      </p:sp>
      <p:sp>
        <p:nvSpPr>
          <p:cNvPr id="6177" name="Text Box 33"/>
          <p:cNvSpPr txBox="1">
            <a:spLocks noChangeArrowheads="1"/>
          </p:cNvSpPr>
          <p:nvPr/>
        </p:nvSpPr>
        <p:spPr bwMode="auto">
          <a:xfrm>
            <a:off x="5580063" y="2708275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FF0000"/>
                </a:solidFill>
              </a:rPr>
              <a:t>11</a:t>
            </a:r>
          </a:p>
        </p:txBody>
      </p:sp>
      <p:sp>
        <p:nvSpPr>
          <p:cNvPr id="6178" name="Text Box 34"/>
          <p:cNvSpPr txBox="1">
            <a:spLocks noChangeArrowheads="1"/>
          </p:cNvSpPr>
          <p:nvPr/>
        </p:nvSpPr>
        <p:spPr bwMode="auto">
          <a:xfrm>
            <a:off x="6084888" y="155733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/>
              <a:t>19</a:t>
            </a:r>
          </a:p>
        </p:txBody>
      </p:sp>
      <p:sp>
        <p:nvSpPr>
          <p:cNvPr id="6179" name="Line 35"/>
          <p:cNvSpPr>
            <a:spLocks noChangeShapeType="1"/>
          </p:cNvSpPr>
          <p:nvPr/>
        </p:nvSpPr>
        <p:spPr bwMode="auto">
          <a:xfrm>
            <a:off x="6516688" y="162877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80" name="Line 36"/>
          <p:cNvSpPr>
            <a:spLocks noChangeShapeType="1"/>
          </p:cNvSpPr>
          <p:nvPr/>
        </p:nvSpPr>
        <p:spPr bwMode="auto">
          <a:xfrm>
            <a:off x="6516688" y="191611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81" name="Text Box 37"/>
          <p:cNvSpPr txBox="1">
            <a:spLocks noChangeArrowheads="1"/>
          </p:cNvSpPr>
          <p:nvPr/>
        </p:nvSpPr>
        <p:spPr bwMode="auto">
          <a:xfrm>
            <a:off x="6516688" y="1484313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/>
              <a:t>16</a:t>
            </a:r>
          </a:p>
        </p:txBody>
      </p:sp>
      <p:sp>
        <p:nvSpPr>
          <p:cNvPr id="6182" name="Text Box 38"/>
          <p:cNvSpPr txBox="1">
            <a:spLocks noChangeArrowheads="1"/>
          </p:cNvSpPr>
          <p:nvPr/>
        </p:nvSpPr>
        <p:spPr bwMode="auto">
          <a:xfrm>
            <a:off x="6011863" y="1628775"/>
            <a:ext cx="28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/>
              <a:t>-</a:t>
            </a:r>
          </a:p>
        </p:txBody>
      </p:sp>
      <p:sp>
        <p:nvSpPr>
          <p:cNvPr id="6183" name="Text Box 39"/>
          <p:cNvSpPr txBox="1">
            <a:spLocks noChangeArrowheads="1"/>
          </p:cNvSpPr>
          <p:nvPr/>
        </p:nvSpPr>
        <p:spPr bwMode="auto">
          <a:xfrm>
            <a:off x="6084888" y="1916113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u="sng"/>
              <a:t>16</a:t>
            </a:r>
          </a:p>
        </p:txBody>
      </p:sp>
      <p:sp>
        <p:nvSpPr>
          <p:cNvPr id="6184" name="Text Box 40"/>
          <p:cNvSpPr txBox="1">
            <a:spLocks noChangeArrowheads="1"/>
          </p:cNvSpPr>
          <p:nvPr/>
        </p:nvSpPr>
        <p:spPr bwMode="auto">
          <a:xfrm>
            <a:off x="6300788" y="220503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6185" name="Text Box 41"/>
          <p:cNvSpPr txBox="1">
            <a:spLocks noChangeArrowheads="1"/>
          </p:cNvSpPr>
          <p:nvPr/>
        </p:nvSpPr>
        <p:spPr bwMode="auto">
          <a:xfrm>
            <a:off x="6732588" y="1916113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6186" name="AutoShape 42"/>
          <p:cNvCxnSpPr>
            <a:cxnSpLocks noChangeShapeType="1"/>
            <a:stCxn id="6185" idx="3"/>
            <a:endCxn id="6177" idx="3"/>
          </p:cNvCxnSpPr>
          <p:nvPr/>
        </p:nvCxnSpPr>
        <p:spPr bwMode="auto">
          <a:xfrm flipH="1">
            <a:off x="6103938" y="2144713"/>
            <a:ext cx="982662" cy="792162"/>
          </a:xfrm>
          <a:prstGeom prst="curvedConnector3">
            <a:avLst>
              <a:gd name="adj1" fmla="val -23102"/>
            </a:avLst>
          </a:prstGeom>
          <a:noFill/>
          <a:ln w="28575">
            <a:solidFill>
              <a:srgbClr val="0033CC"/>
            </a:solidFill>
            <a:round/>
            <a:headEnd/>
            <a:tailEnd type="triangle" w="med" len="med"/>
          </a:ln>
          <a:effectLst/>
        </p:spPr>
      </p:cxnSp>
      <p:sp>
        <p:nvSpPr>
          <p:cNvPr id="6187" name="Text Box 43"/>
          <p:cNvSpPr txBox="1">
            <a:spLocks noChangeArrowheads="1"/>
          </p:cNvSpPr>
          <p:nvPr/>
        </p:nvSpPr>
        <p:spPr bwMode="auto">
          <a:xfrm>
            <a:off x="1403350" y="4076700"/>
            <a:ext cx="64087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rgbClr val="6600CC"/>
                </a:solidFill>
                <a:latin typeface="Monotype Corsiva" pitchFamily="66" charset="0"/>
              </a:rPr>
              <a:t>Отсюда следует:</a:t>
            </a:r>
            <a:r>
              <a:rPr lang="ru-RU" sz="3200" b="1">
                <a:solidFill>
                  <a:srgbClr val="008000"/>
                </a:solidFill>
                <a:latin typeface="Monotype Corsiva" pitchFamily="66" charset="0"/>
              </a:rPr>
              <a:t>  </a:t>
            </a:r>
            <a:r>
              <a:rPr lang="ru-RU" sz="3200" b="1">
                <a:solidFill>
                  <a:srgbClr val="0033CC"/>
                </a:solidFill>
                <a:latin typeface="Monotype Corsiva" pitchFamily="66" charset="0"/>
              </a:rPr>
              <a:t>315</a:t>
            </a:r>
            <a:r>
              <a:rPr lang="ru-RU" sz="3200" b="1" baseline="-30000">
                <a:solidFill>
                  <a:srgbClr val="FF0000"/>
                </a:solidFill>
                <a:latin typeface="Monotype Corsiva" pitchFamily="66" charset="0"/>
              </a:rPr>
              <a:t>10 </a:t>
            </a:r>
            <a:r>
              <a:rPr lang="ru-RU" sz="3200" b="1">
                <a:solidFill>
                  <a:srgbClr val="FF0000"/>
                </a:solidFill>
                <a:latin typeface="Monotype Corsiva" pitchFamily="66" charset="0"/>
              </a:rPr>
              <a:t>= </a:t>
            </a:r>
            <a:r>
              <a:rPr lang="ru-RU" sz="3200" b="1">
                <a:solidFill>
                  <a:srgbClr val="0033CC"/>
                </a:solidFill>
                <a:latin typeface="Monotype Corsiva" pitchFamily="66" charset="0"/>
              </a:rPr>
              <a:t>473</a:t>
            </a:r>
            <a:r>
              <a:rPr lang="ru-RU" sz="3200" b="1" baseline="-30000">
                <a:solidFill>
                  <a:srgbClr val="FF0000"/>
                </a:solidFill>
                <a:latin typeface="Monotype Corsiva" pitchFamily="66" charset="0"/>
              </a:rPr>
              <a:t>8</a:t>
            </a:r>
            <a:r>
              <a:rPr lang="ru-RU" sz="3200" b="1">
                <a:solidFill>
                  <a:srgbClr val="FF0000"/>
                </a:solidFill>
                <a:latin typeface="Monotype Corsiva" pitchFamily="66" charset="0"/>
              </a:rPr>
              <a:t> = </a:t>
            </a:r>
            <a:r>
              <a:rPr lang="ru-RU" sz="3200" b="1">
                <a:solidFill>
                  <a:srgbClr val="0033CC"/>
                </a:solidFill>
                <a:latin typeface="Monotype Corsiva" pitchFamily="66" charset="0"/>
              </a:rPr>
              <a:t>13</a:t>
            </a:r>
            <a:r>
              <a:rPr lang="ru-RU" sz="3200" b="1">
                <a:solidFill>
                  <a:srgbClr val="0033CC"/>
                </a:solidFill>
                <a:latin typeface="Times New Roman" pitchFamily="18" charset="0"/>
              </a:rPr>
              <a:t>В</a:t>
            </a:r>
            <a:r>
              <a:rPr lang="ru-RU" sz="3200" b="1" baseline="-30000">
                <a:solidFill>
                  <a:srgbClr val="FF0000"/>
                </a:solidFill>
                <a:latin typeface="Monotype Corsiva" pitchFamily="66" charset="0"/>
              </a:rPr>
              <a:t>16 </a:t>
            </a:r>
            <a:r>
              <a:rPr lang="ru-RU" sz="3200" b="1">
                <a:solidFill>
                  <a:srgbClr val="FF0000"/>
                </a:solidFill>
                <a:latin typeface="Monotype Corsiva" pitchFamily="66" charset="0"/>
              </a:rPr>
              <a:t>.  </a:t>
            </a:r>
            <a:r>
              <a:rPr lang="ru-RU" sz="3200" b="1">
                <a:solidFill>
                  <a:srgbClr val="6600CC"/>
                </a:solidFill>
                <a:latin typeface="Monotype Corsiva" pitchFamily="66" charset="0"/>
              </a:rPr>
              <a:t>Напомним, что</a:t>
            </a:r>
            <a:r>
              <a:rPr lang="ru-RU" sz="3200" b="1">
                <a:solidFill>
                  <a:srgbClr val="0033CC"/>
                </a:solidFill>
                <a:latin typeface="Monotype Corsiva" pitchFamily="66" charset="0"/>
              </a:rPr>
              <a:t>  11</a:t>
            </a:r>
            <a:r>
              <a:rPr lang="ru-RU" sz="3200" b="1" baseline="-30000">
                <a:solidFill>
                  <a:srgbClr val="FF0000"/>
                </a:solidFill>
                <a:latin typeface="Monotype Corsiva" pitchFamily="66" charset="0"/>
              </a:rPr>
              <a:t>10</a:t>
            </a:r>
            <a:r>
              <a:rPr lang="ru-RU" sz="3200" b="1">
                <a:solidFill>
                  <a:srgbClr val="0033CC"/>
                </a:solidFill>
                <a:latin typeface="Monotype Corsiva" pitchFamily="66" charset="0"/>
              </a:rPr>
              <a:t> = </a:t>
            </a:r>
            <a:r>
              <a:rPr lang="ru-RU" sz="3200" b="1">
                <a:solidFill>
                  <a:srgbClr val="0033CC"/>
                </a:solidFill>
                <a:latin typeface="Times New Roman" pitchFamily="18" charset="0"/>
              </a:rPr>
              <a:t>В</a:t>
            </a:r>
            <a:r>
              <a:rPr lang="ru-RU" sz="3200" b="1" baseline="-30000">
                <a:solidFill>
                  <a:srgbClr val="FF0000"/>
                </a:solidFill>
                <a:latin typeface="Monotype Corsiva" pitchFamily="66" charset="0"/>
              </a:rPr>
              <a:t>16</a:t>
            </a:r>
          </a:p>
        </p:txBody>
      </p:sp>
      <p:sp>
        <p:nvSpPr>
          <p:cNvPr id="6189" name="AutoShape 45"/>
          <p:cNvSpPr>
            <a:spLocks noChangeArrowheads="1"/>
          </p:cNvSpPr>
          <p:nvPr/>
        </p:nvSpPr>
        <p:spPr bwMode="auto">
          <a:xfrm>
            <a:off x="7956550" y="5943600"/>
            <a:ext cx="914400" cy="914400"/>
          </a:xfrm>
          <a:prstGeom prst="star8">
            <a:avLst>
              <a:gd name="adj" fmla="val 3825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CC0000"/>
                </a:solidFill>
                <a:latin typeface="Monotype Corsiva" pitchFamily="66" charset="0"/>
              </a:rPr>
              <a:t>В</a:t>
            </a:r>
          </a:p>
        </p:txBody>
      </p:sp>
      <p:sp>
        <p:nvSpPr>
          <p:cNvPr id="6190" name="AutoShape 46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>
            <a:off x="250825" y="5943600"/>
            <a:ext cx="914400" cy="914400"/>
          </a:xfrm>
          <a:prstGeom prst="star8">
            <a:avLst>
              <a:gd name="adj" fmla="val 3825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CC0000"/>
                </a:solidFill>
                <a:latin typeface="Monotype Corsiva" pitchFamily="66" charset="0"/>
              </a:rPr>
              <a:t>Н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549275"/>
            <a:ext cx="8229600" cy="1143000"/>
          </a:xfrm>
        </p:spPr>
        <p:txBody>
          <a:bodyPr/>
          <a:lstStyle/>
          <a:p>
            <a:r>
              <a:rPr lang="ru-RU" sz="3600" b="1" i="1">
                <a:solidFill>
                  <a:srgbClr val="008000"/>
                </a:solidFill>
                <a:latin typeface="Monotype Corsiva" pitchFamily="66" charset="0"/>
              </a:rPr>
              <a:t>Перевод из десятичной системы счисления в другую систему счисления и обратно.</a:t>
            </a:r>
            <a:br>
              <a:rPr lang="ru-RU" sz="3600" b="1" i="1">
                <a:solidFill>
                  <a:srgbClr val="008000"/>
                </a:solidFill>
                <a:latin typeface="Monotype Corsiva" pitchFamily="66" charset="0"/>
              </a:rPr>
            </a:br>
            <a:endParaRPr lang="ru-RU" sz="3600" b="1" i="1">
              <a:solidFill>
                <a:srgbClr val="008000"/>
              </a:solidFill>
              <a:latin typeface="Monotype Corsiva" pitchFamily="66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4525963"/>
          </a:xfrm>
          <a:ln w="28575">
            <a:solidFill>
              <a:srgbClr val="FF0000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ru-RU" sz="2800" b="1">
                <a:solidFill>
                  <a:srgbClr val="0000FF"/>
                </a:solidFill>
                <a:latin typeface="Times New Roman" pitchFamily="18" charset="0"/>
              </a:rPr>
              <a:t>При переводе </a:t>
            </a:r>
            <a:r>
              <a:rPr lang="ru-RU" sz="2800" b="1">
                <a:solidFill>
                  <a:srgbClr val="0000FF"/>
                </a:solidFill>
                <a:latin typeface="Times New Roman" pitchFamily="18" charset="0"/>
                <a:hlinkClick r:id="" action="ppaction://hlinkshowjump?jump=firstslide"/>
              </a:rPr>
              <a:t>дробных чисел </a:t>
            </a:r>
            <a:r>
              <a:rPr lang="ru-RU" sz="2800" b="1">
                <a:solidFill>
                  <a:srgbClr val="0000FF"/>
                </a:solidFill>
                <a:latin typeface="Times New Roman" pitchFamily="18" charset="0"/>
              </a:rPr>
              <a:t>из десятичной системы в любую другую систему, необходимо:</a:t>
            </a:r>
          </a:p>
          <a:p>
            <a:pPr>
              <a:buFontTx/>
              <a:buAutoNum type="arabicPeriod"/>
            </a:pPr>
            <a:r>
              <a:rPr lang="ru-RU" sz="2000" b="1">
                <a:solidFill>
                  <a:srgbClr val="990099"/>
                </a:solidFill>
              </a:rPr>
              <a:t>Последовательно умножать данное число на основание новой системы до тех пор, пока дробная часть произведения не станет равной нулю или не будет достигнута требуемая точность представления числа в новой системе счисления.</a:t>
            </a:r>
          </a:p>
          <a:p>
            <a:pPr>
              <a:buFontTx/>
              <a:buAutoNum type="arabicPeriod"/>
            </a:pPr>
            <a:r>
              <a:rPr lang="ru-RU" sz="2000" b="1">
                <a:solidFill>
                  <a:srgbClr val="990099"/>
                </a:solidFill>
              </a:rPr>
              <a:t>Запись получившегося числа осуществляется </a:t>
            </a:r>
            <a:r>
              <a:rPr lang="ru-RU" sz="2000" b="1" i="1">
                <a:solidFill>
                  <a:schemeClr val="accent2"/>
                </a:solidFill>
              </a:rPr>
              <a:t>сверху вниз</a:t>
            </a:r>
            <a:r>
              <a:rPr lang="ru-RU" sz="2000" b="1">
                <a:solidFill>
                  <a:srgbClr val="990099"/>
                </a:solidFill>
              </a:rPr>
              <a:t>.</a:t>
            </a:r>
          </a:p>
          <a:p>
            <a:pPr>
              <a:buFontTx/>
              <a:buAutoNum type="arabicPeriod"/>
            </a:pPr>
            <a:r>
              <a:rPr lang="ru-RU" sz="2000" b="1">
                <a:solidFill>
                  <a:srgbClr val="990099"/>
                </a:solidFill>
              </a:rPr>
              <a:t>Цифрами числа будут являться полученные целые части произведений.</a:t>
            </a:r>
          </a:p>
        </p:txBody>
      </p:sp>
      <p:sp>
        <p:nvSpPr>
          <p:cNvPr id="7172" name="AutoShape 4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956550" y="5943600"/>
            <a:ext cx="914400" cy="914400"/>
          </a:xfrm>
          <a:prstGeom prst="star8">
            <a:avLst>
              <a:gd name="adj" fmla="val 3825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CC0000"/>
                </a:solidFill>
                <a:latin typeface="Monotype Corsiva" pitchFamily="66" charset="0"/>
              </a:rPr>
              <a:t>В</a:t>
            </a:r>
          </a:p>
        </p:txBody>
      </p:sp>
      <p:sp>
        <p:nvSpPr>
          <p:cNvPr id="7173" name="AutoShape 5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>
            <a:off x="250825" y="5943600"/>
            <a:ext cx="914400" cy="914400"/>
          </a:xfrm>
          <a:prstGeom prst="star8">
            <a:avLst>
              <a:gd name="adj" fmla="val 3825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CC0000"/>
                </a:solidFill>
                <a:latin typeface="Monotype Corsiva" pitchFamily="66" charset="0"/>
              </a:rPr>
              <a:t>Н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1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 descr="Puzzle"/>
          <p:cNvSpPr>
            <a:spLocks noChangeArrowheads="1"/>
          </p:cNvSpPr>
          <p:nvPr/>
        </p:nvSpPr>
        <p:spPr bwMode="auto">
          <a:xfrm>
            <a:off x="395288" y="1341438"/>
            <a:ext cx="2160587" cy="3382962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76200" cap="rnd">
            <a:solidFill>
              <a:srgbClr val="FF0000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0" y="0"/>
            <a:ext cx="8843963" cy="1312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CC0000"/>
                </a:solidFill>
              </a:rPr>
              <a:t>Пример 1.</a:t>
            </a:r>
            <a:r>
              <a:rPr lang="ru-RU"/>
              <a:t>  </a:t>
            </a:r>
            <a:r>
              <a:rPr lang="ru-RU" sz="2600" b="1">
                <a:solidFill>
                  <a:srgbClr val="008000"/>
                </a:solidFill>
              </a:rPr>
              <a:t>Перевести десятичную дробь </a:t>
            </a:r>
            <a:r>
              <a:rPr lang="ru-RU" sz="2600" b="1" i="1">
                <a:solidFill>
                  <a:srgbClr val="003300"/>
                </a:solidFill>
              </a:rPr>
              <a:t>0,1875 </a:t>
            </a:r>
          </a:p>
          <a:p>
            <a:pPr algn="ctr"/>
            <a:r>
              <a:rPr lang="ru-RU" sz="2600" b="1">
                <a:solidFill>
                  <a:srgbClr val="008000"/>
                </a:solidFill>
              </a:rPr>
              <a:t>в двоичную, восьмеричную и шестнадцатеричную системы:</a:t>
            </a:r>
          </a:p>
        </p:txBody>
      </p:sp>
      <p:sp>
        <p:nvSpPr>
          <p:cNvPr id="8196" name="Rectangle 4" descr="Puzzle"/>
          <p:cNvSpPr>
            <a:spLocks noChangeArrowheads="1"/>
          </p:cNvSpPr>
          <p:nvPr/>
        </p:nvSpPr>
        <p:spPr bwMode="auto">
          <a:xfrm>
            <a:off x="6443663" y="1341438"/>
            <a:ext cx="2233612" cy="3382962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76200" cap="rnd">
            <a:solidFill>
              <a:srgbClr val="FF0000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116013" y="1628775"/>
            <a:ext cx="1152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latin typeface="Times New Roman" pitchFamily="18" charset="0"/>
              </a:rPr>
              <a:t>0  1875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971550" y="1773238"/>
            <a:ext cx="303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/>
              <a:t>*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763713" y="1844675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latin typeface="Times New Roman" pitchFamily="18" charset="0"/>
              </a:rPr>
              <a:t>2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1403350" y="1628775"/>
            <a:ext cx="0" cy="2808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1042988" y="2205038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1116013" y="2133600"/>
            <a:ext cx="946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FF3300"/>
                </a:solidFill>
                <a:latin typeface="Times New Roman" pitchFamily="18" charset="0"/>
              </a:rPr>
              <a:t>0</a:t>
            </a:r>
            <a:r>
              <a:rPr lang="ru-RU" sz="2000" b="1">
                <a:latin typeface="Times New Roman" pitchFamily="18" charset="0"/>
              </a:rPr>
              <a:t>  3750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900113" y="2276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>
                <a:latin typeface="Times New Roman" pitchFamily="18" charset="0"/>
              </a:rPr>
              <a:t>*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1763713" y="23495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>
                <a:latin typeface="Times New Roman" pitchFamily="18" charset="0"/>
              </a:rPr>
              <a:t>2</a:t>
            </a:r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1042988" y="270827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1116013" y="2708275"/>
            <a:ext cx="946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FF3300"/>
                </a:solidFill>
                <a:latin typeface="Times New Roman" pitchFamily="18" charset="0"/>
              </a:rPr>
              <a:t>0</a:t>
            </a:r>
            <a:r>
              <a:rPr lang="ru-RU" sz="2000" b="1">
                <a:latin typeface="Times New Roman" pitchFamily="18" charset="0"/>
              </a:rPr>
              <a:t>  7500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900113" y="28527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>
                <a:latin typeface="Times New Roman" pitchFamily="18" charset="0"/>
              </a:rPr>
              <a:t>*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1763713" y="29972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>
                <a:latin typeface="Times New Roman" pitchFamily="18" charset="0"/>
              </a:rPr>
              <a:t>2</a:t>
            </a:r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>
            <a:off x="1042988" y="3357563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1116013" y="3357563"/>
            <a:ext cx="946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FF3300"/>
                </a:solidFill>
                <a:latin typeface="Times New Roman" pitchFamily="18" charset="0"/>
              </a:rPr>
              <a:t>1</a:t>
            </a:r>
            <a:r>
              <a:rPr lang="ru-RU" sz="2000" b="1">
                <a:latin typeface="Times New Roman" pitchFamily="18" charset="0"/>
              </a:rPr>
              <a:t>  5000</a:t>
            </a:r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1763713" y="36449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>
                <a:latin typeface="Times New Roman" pitchFamily="18" charset="0"/>
              </a:rPr>
              <a:t>2</a:t>
            </a:r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900113" y="35004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>
                <a:latin typeface="Times New Roman" pitchFamily="18" charset="0"/>
              </a:rPr>
              <a:t>*</a:t>
            </a:r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>
            <a:off x="1042988" y="4076700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1116013" y="4076700"/>
            <a:ext cx="946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FF3300"/>
                </a:solidFill>
                <a:latin typeface="Times New Roman" pitchFamily="18" charset="0"/>
              </a:rPr>
              <a:t>1</a:t>
            </a:r>
            <a:r>
              <a:rPr lang="ru-RU" sz="2000" b="1">
                <a:latin typeface="Times New Roman" pitchFamily="18" charset="0"/>
              </a:rPr>
              <a:t>  0000</a:t>
            </a:r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>
            <a:off x="755650" y="1773238"/>
            <a:ext cx="0" cy="2447925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16" name="Rectangle 24" descr="Puzzle"/>
          <p:cNvSpPr>
            <a:spLocks noChangeArrowheads="1"/>
          </p:cNvSpPr>
          <p:nvPr/>
        </p:nvSpPr>
        <p:spPr bwMode="auto">
          <a:xfrm>
            <a:off x="3419475" y="1341438"/>
            <a:ext cx="2160588" cy="3382962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76200" cap="rnd">
            <a:solidFill>
              <a:srgbClr val="FF0000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4284663" y="1628775"/>
            <a:ext cx="1152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latin typeface="Times New Roman" pitchFamily="18" charset="0"/>
              </a:rPr>
              <a:t>0  1875</a:t>
            </a:r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>
            <a:off x="4572000" y="1628775"/>
            <a:ext cx="0" cy="17287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4140200" y="1773238"/>
            <a:ext cx="303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/>
              <a:t>*</a:t>
            </a:r>
          </a:p>
        </p:txBody>
      </p: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4932363" y="1844675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latin typeface="Times New Roman" pitchFamily="18" charset="0"/>
              </a:rPr>
              <a:t>8</a:t>
            </a:r>
          </a:p>
        </p:txBody>
      </p:sp>
      <p:sp>
        <p:nvSpPr>
          <p:cNvPr id="8221" name="Line 29"/>
          <p:cNvSpPr>
            <a:spLocks noChangeShapeType="1"/>
          </p:cNvSpPr>
          <p:nvPr/>
        </p:nvSpPr>
        <p:spPr bwMode="auto">
          <a:xfrm>
            <a:off x="4211638" y="2205038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4284663" y="2205038"/>
            <a:ext cx="1152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FF3300"/>
                </a:solidFill>
                <a:latin typeface="Times New Roman" pitchFamily="18" charset="0"/>
              </a:rPr>
              <a:t>1</a:t>
            </a:r>
            <a:r>
              <a:rPr lang="ru-RU" sz="2000" b="1">
                <a:latin typeface="Times New Roman" pitchFamily="18" charset="0"/>
              </a:rPr>
              <a:t>  5000</a:t>
            </a:r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4140200" y="2349500"/>
            <a:ext cx="303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/>
              <a:t>*</a:t>
            </a:r>
          </a:p>
        </p:txBody>
      </p:sp>
      <p:sp>
        <p:nvSpPr>
          <p:cNvPr id="8224" name="Text Box 32"/>
          <p:cNvSpPr txBox="1">
            <a:spLocks noChangeArrowheads="1"/>
          </p:cNvSpPr>
          <p:nvPr/>
        </p:nvSpPr>
        <p:spPr bwMode="auto">
          <a:xfrm>
            <a:off x="4932363" y="2420938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latin typeface="Times New Roman" pitchFamily="18" charset="0"/>
              </a:rPr>
              <a:t>8</a:t>
            </a:r>
          </a:p>
        </p:txBody>
      </p:sp>
      <p:sp>
        <p:nvSpPr>
          <p:cNvPr id="8225" name="Line 33"/>
          <p:cNvSpPr>
            <a:spLocks noChangeShapeType="1"/>
          </p:cNvSpPr>
          <p:nvPr/>
        </p:nvSpPr>
        <p:spPr bwMode="auto">
          <a:xfrm>
            <a:off x="4211638" y="2781300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4284663" y="2852738"/>
            <a:ext cx="1152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FF3300"/>
                </a:solidFill>
                <a:latin typeface="Times New Roman" pitchFamily="18" charset="0"/>
              </a:rPr>
              <a:t>4</a:t>
            </a:r>
            <a:r>
              <a:rPr lang="ru-RU" sz="2000" b="1">
                <a:latin typeface="Times New Roman" pitchFamily="18" charset="0"/>
              </a:rPr>
              <a:t>  0000</a:t>
            </a:r>
          </a:p>
        </p:txBody>
      </p:sp>
      <p:sp>
        <p:nvSpPr>
          <p:cNvPr id="8227" name="Line 35"/>
          <p:cNvSpPr>
            <a:spLocks noChangeShapeType="1"/>
          </p:cNvSpPr>
          <p:nvPr/>
        </p:nvSpPr>
        <p:spPr bwMode="auto">
          <a:xfrm>
            <a:off x="3924300" y="1773238"/>
            <a:ext cx="0" cy="1512887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28" name="Text Box 36"/>
          <p:cNvSpPr txBox="1">
            <a:spLocks noChangeArrowheads="1"/>
          </p:cNvSpPr>
          <p:nvPr/>
        </p:nvSpPr>
        <p:spPr bwMode="auto">
          <a:xfrm>
            <a:off x="7451725" y="1484313"/>
            <a:ext cx="1152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latin typeface="Times New Roman" pitchFamily="18" charset="0"/>
              </a:rPr>
              <a:t>0  1875</a:t>
            </a:r>
          </a:p>
        </p:txBody>
      </p:sp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7308850" y="1628775"/>
            <a:ext cx="303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/>
              <a:t>*</a:t>
            </a:r>
          </a:p>
        </p:txBody>
      </p:sp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7956550" y="1700213"/>
            <a:ext cx="647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latin typeface="Times New Roman" pitchFamily="18" charset="0"/>
              </a:rPr>
              <a:t>16</a:t>
            </a:r>
          </a:p>
        </p:txBody>
      </p:sp>
      <p:sp>
        <p:nvSpPr>
          <p:cNvPr id="8231" name="Line 39"/>
          <p:cNvSpPr>
            <a:spLocks noChangeShapeType="1"/>
          </p:cNvSpPr>
          <p:nvPr/>
        </p:nvSpPr>
        <p:spPr bwMode="auto">
          <a:xfrm>
            <a:off x="7740650" y="1484313"/>
            <a:ext cx="0" cy="1152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32" name="Line 40"/>
          <p:cNvSpPr>
            <a:spLocks noChangeShapeType="1"/>
          </p:cNvSpPr>
          <p:nvPr/>
        </p:nvSpPr>
        <p:spPr bwMode="auto">
          <a:xfrm>
            <a:off x="7451725" y="206057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33" name="Text Box 41"/>
          <p:cNvSpPr txBox="1">
            <a:spLocks noChangeArrowheads="1"/>
          </p:cNvSpPr>
          <p:nvPr/>
        </p:nvSpPr>
        <p:spPr bwMode="auto">
          <a:xfrm>
            <a:off x="7451725" y="2133600"/>
            <a:ext cx="1152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FF3300"/>
                </a:solidFill>
                <a:latin typeface="Times New Roman" pitchFamily="18" charset="0"/>
              </a:rPr>
              <a:t>3</a:t>
            </a:r>
            <a:r>
              <a:rPr lang="ru-RU" sz="2000" b="1">
                <a:latin typeface="Times New Roman" pitchFamily="18" charset="0"/>
              </a:rPr>
              <a:t>  0000</a:t>
            </a:r>
          </a:p>
        </p:txBody>
      </p:sp>
      <p:sp>
        <p:nvSpPr>
          <p:cNvPr id="8234" name="Line 42"/>
          <p:cNvSpPr>
            <a:spLocks noChangeShapeType="1"/>
          </p:cNvSpPr>
          <p:nvPr/>
        </p:nvSpPr>
        <p:spPr bwMode="auto">
          <a:xfrm>
            <a:off x="7235825" y="1557338"/>
            <a:ext cx="0" cy="10795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35" name="Text Box 43"/>
          <p:cNvSpPr txBox="1">
            <a:spLocks noChangeArrowheads="1"/>
          </p:cNvSpPr>
          <p:nvPr/>
        </p:nvSpPr>
        <p:spPr bwMode="auto">
          <a:xfrm>
            <a:off x="323850" y="5229225"/>
            <a:ext cx="84963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rgbClr val="6600CC"/>
                </a:solidFill>
                <a:latin typeface="Monotype Corsiva" pitchFamily="66" charset="0"/>
              </a:rPr>
              <a:t>Отсюда следует:</a:t>
            </a:r>
            <a:r>
              <a:rPr lang="ru-RU" sz="3200" b="1">
                <a:solidFill>
                  <a:srgbClr val="008000"/>
                </a:solidFill>
                <a:latin typeface="Monotype Corsiva" pitchFamily="66" charset="0"/>
              </a:rPr>
              <a:t>  </a:t>
            </a:r>
            <a:r>
              <a:rPr lang="ru-RU" sz="3200" b="1">
                <a:solidFill>
                  <a:srgbClr val="0033CC"/>
                </a:solidFill>
                <a:latin typeface="Monotype Corsiva" pitchFamily="66" charset="0"/>
              </a:rPr>
              <a:t>0,1875</a:t>
            </a:r>
            <a:r>
              <a:rPr lang="ru-RU" sz="3200" b="1" baseline="-30000">
                <a:solidFill>
                  <a:srgbClr val="FF0000"/>
                </a:solidFill>
                <a:latin typeface="Monotype Corsiva" pitchFamily="66" charset="0"/>
              </a:rPr>
              <a:t>10 </a:t>
            </a:r>
            <a:r>
              <a:rPr lang="ru-RU" sz="3200" b="1">
                <a:solidFill>
                  <a:srgbClr val="FF0000"/>
                </a:solidFill>
                <a:latin typeface="Monotype Corsiva" pitchFamily="66" charset="0"/>
              </a:rPr>
              <a:t>= </a:t>
            </a:r>
            <a:r>
              <a:rPr lang="ru-RU" sz="3200" b="1">
                <a:solidFill>
                  <a:srgbClr val="0033CC"/>
                </a:solidFill>
                <a:latin typeface="Monotype Corsiva" pitchFamily="66" charset="0"/>
              </a:rPr>
              <a:t>0,0011</a:t>
            </a:r>
            <a:r>
              <a:rPr lang="ru-RU" sz="3200" b="1" baseline="-30000">
                <a:solidFill>
                  <a:srgbClr val="FF0000"/>
                </a:solidFill>
                <a:latin typeface="Monotype Corsiva" pitchFamily="66" charset="0"/>
              </a:rPr>
              <a:t>2</a:t>
            </a:r>
            <a:r>
              <a:rPr lang="ru-RU" sz="3200" b="1">
                <a:solidFill>
                  <a:srgbClr val="FF0000"/>
                </a:solidFill>
                <a:latin typeface="Monotype Corsiva" pitchFamily="66" charset="0"/>
              </a:rPr>
              <a:t>= </a:t>
            </a:r>
            <a:r>
              <a:rPr lang="ru-RU" sz="3200" b="1">
                <a:solidFill>
                  <a:srgbClr val="0033CC"/>
                </a:solidFill>
                <a:latin typeface="Monotype Corsiva" pitchFamily="66" charset="0"/>
              </a:rPr>
              <a:t>0,14</a:t>
            </a:r>
            <a:r>
              <a:rPr lang="ru-RU" sz="3200" b="1" baseline="-30000">
                <a:solidFill>
                  <a:srgbClr val="FF0000"/>
                </a:solidFill>
                <a:latin typeface="Monotype Corsiva" pitchFamily="66" charset="0"/>
              </a:rPr>
              <a:t>8</a:t>
            </a:r>
            <a:r>
              <a:rPr lang="ru-RU" sz="3200" b="1">
                <a:solidFill>
                  <a:srgbClr val="FF0000"/>
                </a:solidFill>
                <a:latin typeface="Monotype Corsiva" pitchFamily="66" charset="0"/>
              </a:rPr>
              <a:t> = </a:t>
            </a:r>
            <a:r>
              <a:rPr lang="ru-RU" sz="3200" b="1">
                <a:solidFill>
                  <a:srgbClr val="0033CC"/>
                </a:solidFill>
                <a:latin typeface="Monotype Corsiva" pitchFamily="66" charset="0"/>
              </a:rPr>
              <a:t>0,3</a:t>
            </a:r>
            <a:r>
              <a:rPr lang="ru-RU" sz="3200" b="1" baseline="-30000">
                <a:solidFill>
                  <a:srgbClr val="FF0000"/>
                </a:solidFill>
                <a:latin typeface="Monotype Corsiva" pitchFamily="66" charset="0"/>
              </a:rPr>
              <a:t>16 </a:t>
            </a:r>
            <a:r>
              <a:rPr lang="ru-RU" sz="3200" b="1">
                <a:solidFill>
                  <a:srgbClr val="0033CC"/>
                </a:solidFill>
                <a:latin typeface="Monotype Corsiva" pitchFamily="66" charset="0"/>
              </a:rPr>
              <a:t>. </a:t>
            </a:r>
            <a:r>
              <a:rPr lang="ru-RU" sz="3200" b="1">
                <a:solidFill>
                  <a:srgbClr val="FF0000"/>
                </a:solidFill>
                <a:latin typeface="Monotype Corsiva" pitchFamily="66" charset="0"/>
              </a:rPr>
              <a:t> </a:t>
            </a:r>
            <a:endParaRPr lang="ru-RU" sz="3200" b="1" baseline="-3000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8236" name="AutoShape 44"/>
          <p:cNvSpPr>
            <a:spLocks noChangeArrowheads="1"/>
          </p:cNvSpPr>
          <p:nvPr/>
        </p:nvSpPr>
        <p:spPr bwMode="auto">
          <a:xfrm>
            <a:off x="7956550" y="5943600"/>
            <a:ext cx="914400" cy="914400"/>
          </a:xfrm>
          <a:prstGeom prst="star8">
            <a:avLst>
              <a:gd name="adj" fmla="val 3825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CC0000"/>
                </a:solidFill>
                <a:latin typeface="Monotype Corsiva" pitchFamily="66" charset="0"/>
              </a:rPr>
              <a:t>В</a:t>
            </a:r>
          </a:p>
        </p:txBody>
      </p:sp>
      <p:sp>
        <p:nvSpPr>
          <p:cNvPr id="8237" name="AutoShape 45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>
            <a:off x="250825" y="5943600"/>
            <a:ext cx="914400" cy="914400"/>
          </a:xfrm>
          <a:prstGeom prst="star8">
            <a:avLst>
              <a:gd name="adj" fmla="val 3825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CC0000"/>
                </a:solidFill>
                <a:latin typeface="Monotype Corsiva" pitchFamily="66" charset="0"/>
              </a:rPr>
              <a:t>Н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549275"/>
            <a:ext cx="8229600" cy="1143000"/>
          </a:xfrm>
        </p:spPr>
        <p:txBody>
          <a:bodyPr/>
          <a:lstStyle/>
          <a:p>
            <a:r>
              <a:rPr lang="ru-RU" sz="3600" b="1" i="1">
                <a:solidFill>
                  <a:srgbClr val="008000"/>
                </a:solidFill>
                <a:latin typeface="Monotype Corsiva" pitchFamily="66" charset="0"/>
              </a:rPr>
              <a:t>Перевод из десятичной системы счисления в другую систему счисления и обратно.</a:t>
            </a:r>
            <a:br>
              <a:rPr lang="ru-RU" sz="3600" b="1" i="1">
                <a:solidFill>
                  <a:srgbClr val="008000"/>
                </a:solidFill>
                <a:latin typeface="Monotype Corsiva" pitchFamily="66" charset="0"/>
              </a:rPr>
            </a:br>
            <a:endParaRPr lang="ru-RU" sz="3600" b="1" i="1">
              <a:solidFill>
                <a:srgbClr val="008000"/>
              </a:solidFill>
              <a:latin typeface="Monotype Corsiva" pitchFamily="66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351837" cy="4525963"/>
          </a:xfrm>
          <a:ln w="28575">
            <a:solidFill>
              <a:srgbClr val="FF0000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ru-RU" sz="2000" b="1">
                <a:solidFill>
                  <a:srgbClr val="0000FF"/>
                </a:solidFill>
              </a:rPr>
              <a:t>Перевод </a:t>
            </a:r>
            <a:r>
              <a:rPr lang="ru-RU" sz="2000" b="1">
                <a:solidFill>
                  <a:srgbClr val="0000FF"/>
                </a:solidFill>
                <a:hlinkClick r:id="" action="ppaction://hlinkshowjump?jump=firstslide"/>
              </a:rPr>
              <a:t>смешанных чисел</a:t>
            </a:r>
            <a:r>
              <a:rPr lang="ru-RU" sz="2000" b="1">
                <a:solidFill>
                  <a:srgbClr val="0000FF"/>
                </a:solidFill>
              </a:rPr>
              <a:t>, содержащих целую и дробную части из десятичной системы в любую другую систему осуществляется в два этапа. Целая и дробная части исходного числа переводятся отдельно по соответствующим алгоритмам. В итоговой записи числа в новой системе счисления целая часть отделяется от дробной запятой (точкой).</a:t>
            </a:r>
          </a:p>
          <a:p>
            <a:pPr>
              <a:buFontTx/>
              <a:buNone/>
            </a:pPr>
            <a:endParaRPr lang="ru-RU" sz="2000" b="1">
              <a:solidFill>
                <a:srgbClr val="0000FF"/>
              </a:solidFill>
            </a:endParaRPr>
          </a:p>
          <a:p>
            <a:pPr>
              <a:buFontTx/>
              <a:buNone/>
            </a:pPr>
            <a:r>
              <a:rPr lang="ru-RU" sz="2000" b="1">
                <a:solidFill>
                  <a:srgbClr val="FF0000"/>
                </a:solidFill>
              </a:rPr>
              <a:t>Пример1. </a:t>
            </a:r>
            <a:r>
              <a:rPr lang="ru-RU" sz="2000" b="1">
                <a:solidFill>
                  <a:srgbClr val="008000"/>
                </a:solidFill>
              </a:rPr>
              <a:t>Перевести десятичное число </a:t>
            </a:r>
            <a:r>
              <a:rPr lang="ru-RU" sz="2000" b="1" i="1">
                <a:solidFill>
                  <a:schemeClr val="accent2"/>
                </a:solidFill>
              </a:rPr>
              <a:t>315.1875</a:t>
            </a:r>
            <a:r>
              <a:rPr lang="ru-RU" sz="2000" b="1" i="1" baseline="-30000">
                <a:solidFill>
                  <a:schemeClr val="accent2"/>
                </a:solidFill>
              </a:rPr>
              <a:t>10 </a:t>
            </a:r>
            <a:r>
              <a:rPr lang="ru-RU" sz="2000" b="1">
                <a:solidFill>
                  <a:srgbClr val="008000"/>
                </a:solidFill>
              </a:rPr>
              <a:t> в восьмеричную и в шестнадцатеричную системы счисления.</a:t>
            </a:r>
          </a:p>
          <a:p>
            <a:pPr>
              <a:buFontTx/>
              <a:buNone/>
            </a:pPr>
            <a:endParaRPr lang="ru-RU" sz="2000" b="1">
              <a:solidFill>
                <a:srgbClr val="008000"/>
              </a:solidFill>
            </a:endParaRPr>
          </a:p>
          <a:p>
            <a:pPr>
              <a:buFontTx/>
              <a:buNone/>
            </a:pPr>
            <a:r>
              <a:rPr lang="ru-RU" sz="2000" b="1">
                <a:solidFill>
                  <a:schemeClr val="accent2"/>
                </a:solidFill>
              </a:rPr>
              <a:t>Из рассмотренных выше примеров следует:</a:t>
            </a:r>
          </a:p>
          <a:p>
            <a:pPr algn="ctr">
              <a:buFontTx/>
              <a:buNone/>
            </a:pPr>
            <a:r>
              <a:rPr lang="ru-RU" sz="2400" b="1">
                <a:solidFill>
                  <a:srgbClr val="0033CC"/>
                </a:solidFill>
              </a:rPr>
              <a:t>315.1875</a:t>
            </a:r>
            <a:r>
              <a:rPr lang="ru-RU" sz="2400" b="1" baseline="-30000">
                <a:solidFill>
                  <a:srgbClr val="FF0000"/>
                </a:solidFill>
              </a:rPr>
              <a:t>10 </a:t>
            </a:r>
            <a:r>
              <a:rPr lang="ru-RU" sz="2400" b="1">
                <a:solidFill>
                  <a:srgbClr val="FF0000"/>
                </a:solidFill>
              </a:rPr>
              <a:t>= </a:t>
            </a:r>
            <a:r>
              <a:rPr lang="ru-RU" sz="2400" b="1">
                <a:solidFill>
                  <a:srgbClr val="0033CC"/>
                </a:solidFill>
              </a:rPr>
              <a:t>473.14</a:t>
            </a:r>
            <a:r>
              <a:rPr lang="ru-RU" sz="2400" b="1" baseline="-30000">
                <a:solidFill>
                  <a:srgbClr val="FF0000"/>
                </a:solidFill>
              </a:rPr>
              <a:t>8</a:t>
            </a:r>
            <a:r>
              <a:rPr lang="ru-RU" sz="2400" b="1">
                <a:solidFill>
                  <a:srgbClr val="FF0000"/>
                </a:solidFill>
              </a:rPr>
              <a:t> = </a:t>
            </a:r>
            <a:r>
              <a:rPr lang="ru-RU" sz="2400" b="1">
                <a:solidFill>
                  <a:srgbClr val="0033CC"/>
                </a:solidFill>
              </a:rPr>
              <a:t>13В.3</a:t>
            </a:r>
            <a:r>
              <a:rPr lang="ru-RU" sz="2400" b="1" baseline="-30000">
                <a:solidFill>
                  <a:srgbClr val="FF0000"/>
                </a:solidFill>
              </a:rPr>
              <a:t>16</a:t>
            </a:r>
            <a:r>
              <a:rPr lang="ru-RU" sz="2400" b="1">
                <a:solidFill>
                  <a:srgbClr val="FF0000"/>
                </a:solidFill>
              </a:rPr>
              <a:t>. </a:t>
            </a: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7956550" y="5943600"/>
            <a:ext cx="914400" cy="914400"/>
          </a:xfrm>
          <a:prstGeom prst="star8">
            <a:avLst>
              <a:gd name="adj" fmla="val 3825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CC0000"/>
                </a:solidFill>
                <a:latin typeface="Monotype Corsiva" pitchFamily="66" charset="0"/>
              </a:rPr>
              <a:t>В</a:t>
            </a:r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250825" y="5943600"/>
            <a:ext cx="914400" cy="914400"/>
          </a:xfrm>
          <a:prstGeom prst="star8">
            <a:avLst>
              <a:gd name="adj" fmla="val 3825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CC0000"/>
                </a:solidFill>
                <a:latin typeface="Monotype Corsiva" pitchFamily="66" charset="0"/>
              </a:rPr>
              <a:t>Н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2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229600" cy="633413"/>
          </a:xfrm>
        </p:spPr>
        <p:txBody>
          <a:bodyPr/>
          <a:lstStyle/>
          <a:p>
            <a:r>
              <a:rPr lang="ru-RU" sz="3600" b="1" i="1">
                <a:solidFill>
                  <a:srgbClr val="008000"/>
                </a:solidFill>
                <a:latin typeface="Monotype Corsiva" pitchFamily="66" charset="0"/>
              </a:rPr>
              <a:t>Перевод из десятичной системы счисления в любую другую систему счисления и обратно.</a:t>
            </a:r>
            <a:br>
              <a:rPr lang="ru-RU" sz="3600" b="1" i="1">
                <a:solidFill>
                  <a:srgbClr val="008000"/>
                </a:solidFill>
                <a:latin typeface="Monotype Corsiva" pitchFamily="66" charset="0"/>
              </a:rPr>
            </a:br>
            <a:endParaRPr lang="ru-RU" sz="3600" b="1" i="1">
              <a:solidFill>
                <a:srgbClr val="008000"/>
              </a:solidFill>
              <a:latin typeface="Monotype Corsiva" pitchFamily="66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525962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400" b="1">
                <a:solidFill>
                  <a:srgbClr val="0000FF"/>
                </a:solidFill>
                <a:latin typeface="Times New Roman" pitchFamily="18" charset="0"/>
                <a:hlinkClick r:id="" action="ppaction://hlinkshowjump?jump=firstslide"/>
              </a:rPr>
              <a:t>Обратное преобразование </a:t>
            </a:r>
            <a:r>
              <a:rPr lang="ru-RU" sz="2400" b="1">
                <a:solidFill>
                  <a:srgbClr val="0000FF"/>
                </a:solidFill>
                <a:latin typeface="Times New Roman" pitchFamily="18" charset="0"/>
              </a:rPr>
              <a:t>чисел из любой системы счисления в десятичную систему осуществляется с помощью выражения вида: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400" b="1">
              <a:solidFill>
                <a:srgbClr val="0000FF"/>
              </a:solidFill>
              <a:latin typeface="Times New Roman" pitchFamily="18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800" b="1">
                <a:solidFill>
                  <a:srgbClr val="FF0000"/>
                </a:solidFill>
                <a:latin typeface="Times New Roman" pitchFamily="18" charset="0"/>
              </a:rPr>
              <a:t>Х</a:t>
            </a:r>
            <a:r>
              <a:rPr lang="en-US" sz="2800" b="1" baseline="-30000">
                <a:solidFill>
                  <a:srgbClr val="FF0000"/>
                </a:solidFill>
                <a:latin typeface="Times New Roman" pitchFamily="18" charset="0"/>
              </a:rPr>
              <a:t>S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 = A</a:t>
            </a:r>
            <a:r>
              <a:rPr lang="en-US" sz="2800" b="1" baseline="-30000">
                <a:solidFill>
                  <a:srgbClr val="FF0000"/>
                </a:solidFill>
                <a:latin typeface="Times New Roman" pitchFamily="18" charset="0"/>
              </a:rPr>
              <a:t>0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S</a:t>
            </a:r>
            <a:r>
              <a:rPr lang="en-US" sz="2800" b="1" baseline="50000">
                <a:solidFill>
                  <a:srgbClr val="FF0000"/>
                </a:solidFill>
                <a:latin typeface="Times New Roman" pitchFamily="18" charset="0"/>
              </a:rPr>
              <a:t>0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+ A</a:t>
            </a:r>
            <a:r>
              <a:rPr lang="en-US" sz="2800" b="1" baseline="-3000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S</a:t>
            </a:r>
            <a:r>
              <a:rPr lang="en-US" sz="2800" b="1" baseline="5000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 + A</a:t>
            </a:r>
            <a:r>
              <a:rPr lang="en-US" sz="2800" b="1" baseline="-3000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S</a:t>
            </a:r>
            <a:r>
              <a:rPr lang="en-US" sz="2800" b="1" baseline="5000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 + …</a:t>
            </a:r>
            <a:endParaRPr lang="ru-RU" sz="2800" b="1">
              <a:solidFill>
                <a:srgbClr val="FF0000"/>
              </a:solidFill>
              <a:latin typeface="Times New Roman" pitchFamily="18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sz="2800" b="1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>
                <a:solidFill>
                  <a:srgbClr val="008000"/>
                </a:solidFill>
                <a:latin typeface="Times New Roman" pitchFamily="18" charset="0"/>
              </a:rPr>
              <a:t>    где</a:t>
            </a:r>
            <a:r>
              <a:rPr lang="ru-RU" sz="2400" b="1">
                <a:solidFill>
                  <a:srgbClr val="6600CC"/>
                </a:solidFill>
                <a:latin typeface="Times New Roman" pitchFamily="18" charset="0"/>
              </a:rPr>
              <a:t> </a:t>
            </a:r>
            <a:r>
              <a:rPr lang="ru-RU" sz="2800" b="1">
                <a:solidFill>
                  <a:srgbClr val="FF0000"/>
                </a:solidFill>
                <a:latin typeface="Times New Roman" pitchFamily="18" charset="0"/>
              </a:rPr>
              <a:t>Х</a:t>
            </a:r>
            <a:r>
              <a:rPr lang="en-US" sz="2800" b="1" baseline="-30000">
                <a:solidFill>
                  <a:srgbClr val="FF0000"/>
                </a:solidFill>
                <a:latin typeface="Times New Roman" pitchFamily="18" charset="0"/>
              </a:rPr>
              <a:t>S</a:t>
            </a:r>
            <a:r>
              <a:rPr lang="en-US" sz="2800" b="1">
                <a:solidFill>
                  <a:srgbClr val="6600CC"/>
                </a:solidFill>
                <a:latin typeface="Times New Roman" pitchFamily="18" charset="0"/>
              </a:rPr>
              <a:t> </a:t>
            </a:r>
            <a:r>
              <a:rPr lang="ru-RU" sz="2800" b="1">
                <a:solidFill>
                  <a:srgbClr val="008000"/>
                </a:solidFill>
                <a:latin typeface="Times New Roman" pitchFamily="18" charset="0"/>
              </a:rPr>
              <a:t>– число в</a:t>
            </a:r>
            <a:r>
              <a:rPr lang="ru-RU" sz="2800" b="1">
                <a:solidFill>
                  <a:srgbClr val="6600CC"/>
                </a:solidFill>
                <a:latin typeface="Times New Roman" pitchFamily="18" charset="0"/>
              </a:rPr>
              <a:t>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S</a:t>
            </a:r>
            <a:r>
              <a:rPr lang="ru-RU" sz="2800" b="1">
                <a:solidFill>
                  <a:srgbClr val="008000"/>
                </a:solidFill>
                <a:latin typeface="Times New Roman" pitchFamily="18" charset="0"/>
              </a:rPr>
              <a:t>-й системе счисления,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b="1">
                <a:solidFill>
                  <a:srgbClr val="FF0000"/>
                </a:solidFill>
                <a:latin typeface="Times New Roman" pitchFamily="18" charset="0"/>
              </a:rPr>
              <a:t>  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S</a:t>
            </a:r>
            <a:r>
              <a:rPr lang="ru-RU" sz="2800" b="1">
                <a:solidFill>
                  <a:srgbClr val="6600CC"/>
                </a:solidFill>
                <a:latin typeface="Times New Roman" pitchFamily="18" charset="0"/>
              </a:rPr>
              <a:t> </a:t>
            </a:r>
            <a:r>
              <a:rPr lang="ru-RU" sz="2800" b="1">
                <a:solidFill>
                  <a:srgbClr val="008000"/>
                </a:solidFill>
                <a:latin typeface="Times New Roman" pitchFamily="18" charset="0"/>
              </a:rPr>
              <a:t>– основание системы,</a:t>
            </a:r>
            <a:r>
              <a:rPr lang="ru-RU" sz="2800" b="1">
                <a:solidFill>
                  <a:srgbClr val="6600CC"/>
                </a:solidFill>
                <a:latin typeface="Times New Roman" pitchFamily="18" charset="0"/>
              </a:rPr>
              <a:t> </a:t>
            </a:r>
            <a:r>
              <a:rPr lang="ru-RU" sz="2800" b="1">
                <a:solidFill>
                  <a:srgbClr val="FF0000"/>
                </a:solidFill>
                <a:latin typeface="Times New Roman" pitchFamily="18" charset="0"/>
              </a:rPr>
              <a:t>А</a:t>
            </a:r>
            <a:r>
              <a:rPr lang="ru-RU" sz="2800" b="1">
                <a:solidFill>
                  <a:srgbClr val="6600CC"/>
                </a:solidFill>
                <a:latin typeface="Times New Roman" pitchFamily="18" charset="0"/>
              </a:rPr>
              <a:t> </a:t>
            </a:r>
            <a:r>
              <a:rPr lang="ru-RU" sz="2800" b="1">
                <a:solidFill>
                  <a:srgbClr val="008000"/>
                </a:solidFill>
                <a:latin typeface="Times New Roman" pitchFamily="18" charset="0"/>
              </a:rPr>
              <a:t>– цифра числа.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800" b="1">
              <a:solidFill>
                <a:srgbClr val="00800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>
                <a:solidFill>
                  <a:srgbClr val="6600CC"/>
                </a:solidFill>
                <a:latin typeface="Times New Roman" pitchFamily="18" charset="0"/>
              </a:rPr>
              <a:t>Данное выражение используется для преобразования целых чисел, причем отчет цифр идет </a:t>
            </a:r>
            <a:r>
              <a:rPr lang="ru-RU" sz="2400" b="1">
                <a:solidFill>
                  <a:srgbClr val="FF0000"/>
                </a:solidFill>
                <a:latin typeface="Times New Roman" pitchFamily="18" charset="0"/>
              </a:rPr>
              <a:t>справа налево</a:t>
            </a:r>
            <a:r>
              <a:rPr lang="ru-RU" sz="2400" b="1">
                <a:solidFill>
                  <a:srgbClr val="6600CC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1268" name="AutoShape 4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956550" y="5943600"/>
            <a:ext cx="914400" cy="914400"/>
          </a:xfrm>
          <a:prstGeom prst="star8">
            <a:avLst>
              <a:gd name="adj" fmla="val 3825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CC0000"/>
                </a:solidFill>
                <a:latin typeface="Monotype Corsiva" pitchFamily="66" charset="0"/>
              </a:rPr>
              <a:t>В</a:t>
            </a:r>
          </a:p>
        </p:txBody>
      </p:sp>
      <p:sp>
        <p:nvSpPr>
          <p:cNvPr id="11269" name="AutoShape 5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>
            <a:off x="250825" y="5943600"/>
            <a:ext cx="914400" cy="914400"/>
          </a:xfrm>
          <a:prstGeom prst="star8">
            <a:avLst>
              <a:gd name="adj" fmla="val 3825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CC0000"/>
                </a:solidFill>
                <a:latin typeface="Monotype Corsiva" pitchFamily="66" charset="0"/>
              </a:rPr>
              <a:t>Н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659</Words>
  <Application>Microsoft Office PowerPoint</Application>
  <PresentationFormat>Экран (4:3)</PresentationFormat>
  <Paragraphs>159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Monotype Corsiva</vt:lpstr>
      <vt:lpstr>Wingdings</vt:lpstr>
      <vt:lpstr>Times New Roman</vt:lpstr>
      <vt:lpstr>Courier New Cyr</vt:lpstr>
      <vt:lpstr>Оформление по умолчанию</vt:lpstr>
      <vt:lpstr>Слайд 1</vt:lpstr>
      <vt:lpstr>Перевод из десятичной системы счисления в другую систему счисления и обратно. </vt:lpstr>
      <vt:lpstr>Перевод из десятичной системы счисления в другую систему счисления и обратно. </vt:lpstr>
      <vt:lpstr>Слайд 4</vt:lpstr>
      <vt:lpstr>Слайд 5</vt:lpstr>
      <vt:lpstr>Перевод из десятичной системы счисления в другую систему счисления и обратно. </vt:lpstr>
      <vt:lpstr>Слайд 7</vt:lpstr>
      <vt:lpstr>Перевод из десятичной системы счисления в другую систему счисления и обратно. </vt:lpstr>
      <vt:lpstr>Перевод из десятичной системы счисления в любую другую систему счисления и обратно. </vt:lpstr>
      <vt:lpstr>Пример 1.  Перевести  в  десятичную  систему счисления числа 1123, 1011012, 15FC16, 101.112. 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Перевод из десятичной системы счисления в другую систему счисления и обратно. </dc:title>
  <dc:creator>АЛЬБИНА</dc:creator>
  <cp:lastModifiedBy>укорапцукдп</cp:lastModifiedBy>
  <cp:revision>4</cp:revision>
  <dcterms:created xsi:type="dcterms:W3CDTF">2006-12-24T22:09:18Z</dcterms:created>
  <dcterms:modified xsi:type="dcterms:W3CDTF">2009-10-14T16:42:40Z</dcterms:modified>
</cp:coreProperties>
</file>